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eg" ContentType="image/jpeg"/>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7.jpeg" ContentType="image/jpeg"/>
  <Override PartName="/ppt/notesSlides/notesSlide15.xml" ContentType="application/vnd.openxmlformats-officedocument.presentationml.notesSlide+xml"/>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9F0CC"/>
          </a:solidFill>
        </a:fill>
      </a:tcStyle>
    </a:wholeTbl>
    <a:band2H>
      <a:tcTxStyle b="def" i="def"/>
      <a:tcStyle>
        <a:tcBdr/>
        <a:fill>
          <a:solidFill>
            <a:srgbClr val="F4F8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8CEE5"/>
          </a:solidFill>
        </a:fill>
      </a:tcStyle>
    </a:wholeTbl>
    <a:band2H>
      <a:tcTxStyle b="def" i="def"/>
      <a:tcStyle>
        <a:tcBdr/>
        <a:fill>
          <a:solidFill>
            <a:srgbClr val="ECE8F2"/>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CACA"/>
          </a:solidFill>
        </a:fill>
      </a:tcStyle>
    </a:wholeTbl>
    <a:band2H>
      <a:tcTxStyle b="def" i="def"/>
      <a:tcStyle>
        <a:tcBdr/>
        <a:fill>
          <a:solidFill>
            <a:srgbClr val="FF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lvl1pPr>
              <a:defRPr sz="4800"/>
            </a:lvl1pPr>
          </a:lstStyle>
          <a:p>
            <a:pPr/>
            <a:r>
              <a:t>Let’s suppose I have this background photo, and I want to insert this virtual bunny in this photo, and obtain a result such as this one. To do so and obtain a realistic result, I need to light the bunny with the same lighting than the background image. However, lighting is not bound by the camera frame, the scene lighting comes from all around the image.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For outdoor lighting, an alternative is to point a fisheye camera at the sky, but you still need multiple exposures and specialized equipment. Researchers also proposed inverse rendering approaches based on known objects in the scene to recover illumination.</a:t>
            </a:r>
          </a:p>
          <a:p>
            <a:pPr defTabSz="457200">
              <a:lnSpc>
                <a:spcPct val="117999"/>
              </a:lnSpc>
              <a:defRPr sz="2200">
                <a:latin typeface="Helvetica Neue"/>
                <a:ea typeface="Helvetica Neue"/>
                <a:cs typeface="Helvetica Neue"/>
                <a:sym typeface="Helvetica Neue"/>
              </a:defRPr>
            </a:pPr>
            <a:r>
              <a:t>For generic outdoor scenes, hand designed features looking at specific cues in the image are typically used, for example pedestrian shadows and shading on building walls.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In contrast, we have found a method that estimates outdoor lighting using a single photo taken by an conventional off-the-shelf camera, of a generic scene without explicit known object, and relies on features that are automatically learned.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3 steps. First, we train an autoencoder to compress the sky into a Z vector, and to reconstruct the full HDR sky hemisphere from this Z vector. We do two special things during its training: 1) we add random building masks to the model and ask the model to recover the sky under the mask. 2) we add radiometric distortions to the sky (change white balance, exposure, camera response function) and enforce that both distorted and non-distorted Z vectors are the same and we force the reconstruction to be the non-distorted input. This enforces the sky encoder to remove distortions, so Z and the sky decoder does not contain distortions due to capture noise.</a:t>
            </a:r>
          </a:p>
          <a:p>
            <a:pPr/>
          </a:p>
          <a:p>
            <a:pPr/>
            <a:r>
              <a:t>Now, we trained the sky autoencoder only on the sky hemisphere. What we want to do is to find a way to encode regular images to this Z vector, in order to get the sky back.</a:t>
            </a:r>
          </a:p>
          <a:p>
            <a:pPr/>
            <a:r>
              <a:t>Second step: We need a large dataset of full panoramas (not only the sky) with diversity. We use SUN360, which we augment to HDR using Jinsong’s method, mask out the building, and forward through the sky encoder to obtain the Z vector. Now, we have pairs of panoramas and their corresponding Z vectors.</a:t>
            </a:r>
          </a:p>
          <a:p>
            <a:pPr/>
          </a:p>
          <a:p>
            <a:pPr/>
            <a:r>
              <a:t>Third step, we take crops from the panorama, we simulate a camera from the panorama, and ask a neural network to estimate the Z vector from the image. The sky decoder trained in the first step can then generate the sky that can be used for lighting as an envmap (IBL).</a:t>
            </a:r>
          </a:p>
          <a:p>
            <a:pPr/>
          </a:p>
          <a:p>
            <a:pPr/>
            <a:r>
              <a:t>Lastly, we did one thing to simplify the auto encoder’s job: all the suns are aligned to be in the center of the environment map—it still can move up and down, but we removed left-right as it does not have an impact on the lighting. This simplifies the autoencoder training. However, at the end, we must estimate the yaw of the sun. Applying it to the sky is simple, it’s a matter of moving the pixels left or right.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lvl1pPr>
              <a:defRPr sz="4800"/>
            </a:lvl1pPr>
          </a:lstStyle>
          <a:p>
            <a:pPr/>
            <a:r>
              <a:t>First, we train an autoencoder to compress the sky to a Z vector and decompress it back the sky. To ensure robustness to various camera functions, we add radiometric distortions such as random white balance to the sky. We train this autoencoder by minimizing two losses, first we ensure that the encoder removes the distortions by making the latent vector Z the same regardless of input, and second the reconstruction must always match the non-distorted input.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defRPr sz="4800"/>
            </a:pPr>
            <a:r>
              <a:t>The resulting sky model can still express accurately sunny weather like previous methods. Here, on the top, you can see the lighting as an environment map, and a render of a bunny lit by this environment map under it.</a:t>
            </a:r>
          </a:p>
          <a:p>
            <a:pPr>
              <a:defRPr sz="4800"/>
            </a:pPr>
          </a:p>
          <a:p>
            <a:pPr>
              <a:defRPr sz="4800"/>
            </a:pPr>
            <a:r>
              <a:t>However, on partially cloudy or overcast days, we see that our learned model can accurately represent the sky energy and produce very similar renders to the GT, contrary to previous work.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lvl1pPr>
              <a:defRPr sz="4800"/>
            </a:lvl1pPr>
          </a:lstStyle>
          <a:p>
            <a:pPr/>
            <a:r>
              <a:t>Now that we have a trained sky model, we will use it to estimate lighting from a single image. To do this, we annotate a large dataset of 360 panoramas by extending SUN360 to HDR using the technique proposed by Zhang &amp; Lalonde. Then, we remove the ground from the panoramas and forward the sky through our SkyNet Encoder, giving a Z vector. We repeat this for every panorama in the dataset, giving pairs of panoramas and its lighting conditions encoded in Z vectors.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lvl1pPr>
              <a:defRPr sz="4800"/>
            </a:lvl1pPr>
          </a:lstStyle>
          <a:p>
            <a:pPr/>
            <a:r>
              <a:t>Finally, our third step is to crop images from the panoramas, effectively simulating a camera. From those images, we train an image-to-sky encoder to estimate the z of the panorama, obtained in the previous step. At test time, this Z can be decoded to an environment map ready for lighting a virtual scene.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lvl1pPr>
              <a:defRPr sz="4800"/>
            </a:lvl1pPr>
          </a:lstStyle>
          <a:p>
            <a:pPr/>
            <a:r>
              <a:t>To validate our method, we capture a novel HDR dataset of outdoor scenes. Here are two results from this dataset. Since we have ground truth, it is possible to compare the difference between ground truth renders and our method. We achieve significantly better than the current state-of-the-art in both RMSE (left) and SI-RMSE (right), due to better exposure estimation and better shadow direction estimation.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defRPr sz="4800"/>
            </a:pPr>
            <a:r>
              <a:t>It is not easy to control our learned sky omdel because it is implicit. Naïvely interpolating between Z vectors generates undesired artifacts like multiple suns.</a:t>
            </a:r>
          </a:p>
          <a:p>
            <a:pPr>
              <a:defRPr sz="4800"/>
            </a:pPr>
          </a:p>
          <a:p>
            <a:pPr>
              <a:defRPr sz="4800"/>
            </a:pPr>
            <a:r>
              <a:t>To circumvent this issue, we develop a method to modify our generated skies. Using this, we can move suns up and down without artifacts in sunny days and in partially cloudy days. We can also control the intensity of the sun.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Another task that is possible with a sky model is to perform in-filling. Here, we have a sky with regions masked, they could be due to buildings, trees or any occluder. Then we can ask the model to fill in the blank regions with plausible sky energy.</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Using this technique, we can take this image and obtain automatically the lighting for a beach ball, for example. Here is another example of a basketball court. I will bring your attention to the shadow direction, which closely matches existing elements in the scene.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To summarize, we trained an autoencoder to reconstruct skies, then we labeled 360 panoramas using this autoencoder, and used this labeling to learn to produce a sky from a single image. The resulting sky model is data-driven and as expressive as the captures used in training, resulting in accurate lighting estimation in a more variety of weather conditions than previous works.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lvl1pPr>
              <a:defRPr sz="6800"/>
            </a:lvl1pPr>
          </a:lstStyle>
          <a:p>
            <a:pPr/>
            <a:r>
              <a:t>We will be glad to discuss at poster #147 and #154 for both our data-driven and parametric outdoor lighting estimation methods. Thanks for your attention!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lvl1pPr defTabSz="914400">
              <a:defRPr sz="1200"/>
            </a:lvl1pPr>
          </a:lstStyle>
          <a:p>
            <a:pPr/>
            <a:r>
              <a:t>Thanks! Any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However, the sky lighting model employed in this work I just shown, which is called Hosek-Wilkie (HW), is pretty optimistic. The vast majority of predicted days are sunny and cast strong shadows, even though the sky was overcast that day. So this parametric sky model does not model all possible skies.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lvl1pPr>
              <a:defRPr sz="4800"/>
            </a:lvl1pPr>
          </a:lstStyle>
          <a:p>
            <a:pPr/>
            <a:r>
              <a:t>The main insight of the current state-of-the-art is to start from panoramas. Getting lighting parameters such as sun position and sky turbidity is easier to get from a non-linear fit on the panoramas than from images. Similarly, we can crop the panorama to obtain an image. Using these pairs of images and their illumination properties, it is possible to train a model to regress the sky model parameters.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The current state-of-the-art for lighting estimation uses a parametric sky model to represent outdoor illumination. In contrast, to represent more variety of weather conditions than mostly sunny, our key insight is to learn a sky model from the data and use it to predict lighting from a single image. In this work, we use captured skies directly to build our sky model in a data-driven manner.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lvl1pPr>
              <a:defRPr sz="4800"/>
            </a:lvl1pPr>
          </a:lstStyle>
          <a:p>
            <a:pPr/>
            <a:r>
              <a:t>However, the state-of-the-art uses a parametric sky model that was designed for sunny skies. If we compare some of its outputs to the richness of real skies, we see that the parametric sky model does not accurately captures the diversity present in nature.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lvl1pPr>
              <a:defRPr sz="4800"/>
            </a:lvl1pPr>
          </a:lstStyle>
          <a:p>
            <a:pPr/>
            <a:r>
              <a:t>Using this sky model, and the background as input, we can insert the virtual statue plausibly, with a nice shadow. When the background Is cloudy though, we obtain a strong shadow with doesn’t match the background lighting condition.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defRPr sz="4800"/>
            </a:pPr>
            <a:r>
              <a:t>Our insight is to leverage this richness of the real world.</a:t>
            </a:r>
          </a:p>
          <a:p>
            <a:pPr>
              <a:defRPr sz="4800"/>
            </a:pPr>
            <a:r>
              <a:t>In this work, we learn a data-driven sky model, trained directly on sky captures.</a:t>
            </a:r>
          </a:p>
          <a:p>
            <a:pPr>
              <a:defRPr sz="4800"/>
            </a:pPr>
            <a:r>
              <a:t>And since we’re training our deep neural network on skies, we call our method SkyNet.</a:t>
            </a:r>
          </a:p>
          <a:p>
            <a:pPr>
              <a:defRPr sz="4800"/>
            </a:pPr>
            <a:r>
              <a:t>Now the question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A typical way to do that is to directly regress some lighting parameters from the image using a deep neural network. The parameters can be estimated from a panorama, from which we take a crop.</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
    <p:spTree>
      <p:nvGrpSpPr>
        <p:cNvPr id="1" name=""/>
        <p:cNvGrpSpPr/>
        <p:nvPr/>
      </p:nvGrpSpPr>
      <p:grpSpPr>
        <a:xfrm>
          <a:off x="0" y="0"/>
          <a:ext cx="0" cy="0"/>
          <a:chOff x="0" y="0"/>
          <a:chExt cx="0" cy="0"/>
        </a:xfrm>
      </p:grpSpPr>
      <p:pic>
        <p:nvPicPr>
          <p:cNvPr id="17" name="Picture 1" descr="Picture 1"/>
          <p:cNvPicPr>
            <a:picLocks noChangeAspect="1"/>
          </p:cNvPicPr>
          <p:nvPr/>
        </p:nvPicPr>
        <p:blipFill>
          <a:blip r:embed="rId2">
            <a:extLst/>
          </a:blip>
          <a:stretch>
            <a:fillRect/>
          </a:stretch>
        </p:blipFill>
        <p:spPr>
          <a:xfrm>
            <a:off x="0" y="-838696"/>
            <a:ext cx="24426568" cy="15393392"/>
          </a:xfrm>
          <a:prstGeom prst="rect">
            <a:avLst/>
          </a:prstGeom>
          <a:ln w="12700">
            <a:miter lim="400000"/>
          </a:ln>
        </p:spPr>
      </p:pic>
      <p:pic>
        <p:nvPicPr>
          <p:cNvPr id="18" name="Picture 3" descr="Picture 3"/>
          <p:cNvPicPr>
            <a:picLocks noChangeAspect="1"/>
          </p:cNvPicPr>
          <p:nvPr/>
        </p:nvPicPr>
        <p:blipFill>
          <a:blip r:embed="rId3">
            <a:extLst/>
          </a:blip>
          <a:stretch>
            <a:fillRect/>
          </a:stretch>
        </p:blipFill>
        <p:spPr>
          <a:xfrm>
            <a:off x="20852634" y="12695938"/>
            <a:ext cx="3224517" cy="772069"/>
          </a:xfrm>
          <a:prstGeom prst="rect">
            <a:avLst/>
          </a:prstGeom>
          <a:ln w="12700">
            <a:miter lim="400000"/>
          </a:ln>
        </p:spPr>
      </p:pic>
      <p:sp>
        <p:nvSpPr>
          <p:cNvPr id="19"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2018 Adobe &amp; Universit.é Laval</a:t>
            </a:r>
          </a:p>
        </p:txBody>
      </p:sp>
      <p:sp>
        <p:nvSpPr>
          <p:cNvPr id="20" name="Rectangle 16"/>
          <p:cNvSpPr/>
          <p:nvPr/>
        </p:nvSpPr>
        <p:spPr>
          <a:xfrm>
            <a:off x="-508509" y="2606039"/>
            <a:ext cx="25819974" cy="7216475"/>
          </a:xfrm>
          <a:prstGeom prst="rect">
            <a:avLst/>
          </a:prstGeom>
          <a:solidFill>
            <a:srgbClr val="000000">
              <a:alpha val="85000"/>
            </a:srgbClr>
          </a:solidFill>
          <a:ln w="12700">
            <a:miter lim="400000"/>
          </a:ln>
        </p:spPr>
        <p:txBody>
          <a:bodyPr tIns="91439" bIns="91439" anchor="ctr"/>
          <a:lstStyle/>
          <a:p>
            <a:pPr algn="ctr">
              <a:defRPr>
                <a:solidFill>
                  <a:srgbClr val="FFFFFF"/>
                </a:solidFill>
              </a:defRPr>
            </a:pPr>
          </a:p>
        </p:txBody>
      </p:sp>
      <p:pic>
        <p:nvPicPr>
          <p:cNvPr id="21" name="Picture 10" descr="Picture 10"/>
          <p:cNvPicPr>
            <a:picLocks noChangeAspect="1"/>
          </p:cNvPicPr>
          <p:nvPr/>
        </p:nvPicPr>
        <p:blipFill>
          <a:blip r:embed="rId4">
            <a:extLst/>
          </a:blip>
          <a:stretch>
            <a:fillRect/>
          </a:stretch>
        </p:blipFill>
        <p:spPr>
          <a:xfrm>
            <a:off x="1295063" y="-4718"/>
            <a:ext cx="835819" cy="1371501"/>
          </a:xfrm>
          <a:prstGeom prst="rect">
            <a:avLst/>
          </a:prstGeom>
          <a:ln w="12700">
            <a:miter lim="400000"/>
          </a:ln>
        </p:spPr>
      </p:pic>
      <p:sp>
        <p:nvSpPr>
          <p:cNvPr id="22" name="Title Text"/>
          <p:cNvSpPr txBox="1"/>
          <p:nvPr>
            <p:ph type="title"/>
          </p:nvPr>
        </p:nvSpPr>
        <p:spPr>
          <a:xfrm>
            <a:off x="1295063" y="2927949"/>
            <a:ext cx="21836442" cy="984887"/>
          </a:xfrm>
          <a:prstGeom prst="rect">
            <a:avLst/>
          </a:prstGeom>
          <a:ln w="12700"/>
        </p:spPr>
        <p:txBody>
          <a:bodyPr lIns="0" tIns="0" rIns="0" bIns="0"/>
          <a:lstStyle>
            <a:lvl1pPr>
              <a:defRPr>
                <a:solidFill>
                  <a:srgbClr val="FFFFFF"/>
                </a:solidFill>
              </a:defRPr>
            </a:lvl1pPr>
          </a:lstStyle>
          <a:p>
            <a:pPr/>
            <a:r>
              <a:t>Title Text</a:t>
            </a:r>
          </a:p>
        </p:txBody>
      </p:sp>
      <p:sp>
        <p:nvSpPr>
          <p:cNvPr id="23" name="Body Level One…"/>
          <p:cNvSpPr txBox="1"/>
          <p:nvPr>
            <p:ph type="body" sz="quarter" idx="1"/>
          </p:nvPr>
        </p:nvSpPr>
        <p:spPr>
          <a:xfrm>
            <a:off x="1295063" y="5885981"/>
            <a:ext cx="21836442" cy="656591"/>
          </a:xfrm>
          <a:prstGeom prst="rect">
            <a:avLst/>
          </a:prstGeom>
          <a:ln w="12700"/>
        </p:spPr>
        <p:txBody>
          <a:bodyPr lIns="0" tIns="0" rIns="0" bIns="0"/>
          <a:lstStyle>
            <a:lvl1pPr marL="0" indent="0">
              <a:buClrTx/>
              <a:buSzTx/>
              <a:buNone/>
              <a:defRPr sz="4200">
                <a:solidFill>
                  <a:srgbClr val="FFFFFF"/>
                </a:solidFill>
              </a:defRPr>
            </a:lvl1pPr>
            <a:lvl2pPr marL="0" indent="544144">
              <a:buClrTx/>
              <a:buSzTx/>
              <a:buNone/>
              <a:defRPr sz="4200">
                <a:solidFill>
                  <a:srgbClr val="FFFFFF"/>
                </a:solidFill>
              </a:defRPr>
            </a:lvl2pPr>
            <a:lvl3pPr marL="0" indent="1088291">
              <a:buClrTx/>
              <a:buSzTx/>
              <a:buNone/>
              <a:defRPr sz="4200">
                <a:solidFill>
                  <a:srgbClr val="FFFFFF"/>
                </a:solidFill>
              </a:defRPr>
            </a:lvl3pPr>
            <a:lvl4pPr marL="0" indent="1632436">
              <a:buClrTx/>
              <a:buSzTx/>
              <a:buNone/>
              <a:defRPr sz="4200">
                <a:solidFill>
                  <a:srgbClr val="FFFFFF"/>
                </a:solidFill>
              </a:defRPr>
            </a:lvl4pPr>
            <a:lvl5pPr marL="0" indent="2176580">
              <a:buClrTx/>
              <a:buSzTx/>
              <a:buNone/>
              <a:defRPr sz="4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14627859" y="12344400"/>
            <a:ext cx="5683675"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ck - Bottom Graphic">
    <p:spTree>
      <p:nvGrpSpPr>
        <p:cNvPr id="1" name=""/>
        <p:cNvGrpSpPr/>
        <p:nvPr/>
      </p:nvGrpSpPr>
      <p:grpSpPr>
        <a:xfrm>
          <a:off x="0" y="0"/>
          <a:ext cx="0" cy="0"/>
          <a:chOff x="0" y="0"/>
          <a:chExt cx="0" cy="0"/>
        </a:xfrm>
      </p:grpSpPr>
      <p:sp>
        <p:nvSpPr>
          <p:cNvPr id="140" name="Rectangle 5"/>
          <p:cNvSpPr/>
          <p:nvPr/>
        </p:nvSpPr>
        <p:spPr>
          <a:xfrm>
            <a:off x="12700" y="0"/>
            <a:ext cx="24377650" cy="1371600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pic>
        <p:nvPicPr>
          <p:cNvPr id="141" name="Picture 12" descr="Picture 12"/>
          <p:cNvPicPr>
            <a:picLocks noChangeAspect="1"/>
          </p:cNvPicPr>
          <p:nvPr/>
        </p:nvPicPr>
        <p:blipFill>
          <a:blip r:embed="rId2">
            <a:extLst/>
          </a:blip>
          <a:srcRect l="280" t="2453" r="10552" b="8378"/>
          <a:stretch>
            <a:fillRect/>
          </a:stretch>
        </p:blipFill>
        <p:spPr>
          <a:xfrm>
            <a:off x="-6400" y="-1871"/>
            <a:ext cx="24396750" cy="13723172"/>
          </a:xfrm>
          <a:prstGeom prst="rect">
            <a:avLst/>
          </a:prstGeom>
          <a:ln w="12700">
            <a:miter lim="400000"/>
          </a:ln>
        </p:spPr>
      </p:pic>
      <p:sp>
        <p:nvSpPr>
          <p:cNvPr id="142" name="Rectangle 5"/>
          <p:cNvSpPr/>
          <p:nvPr/>
        </p:nvSpPr>
        <p:spPr>
          <a:xfrm>
            <a:off x="12700" y="451259"/>
            <a:ext cx="24377650" cy="12433470"/>
          </a:xfrm>
          <a:prstGeom prst="rect">
            <a:avLst/>
          </a:prstGeom>
          <a:solidFill>
            <a:srgbClr val="FFFFFF"/>
          </a:solidFill>
          <a:ln w="12700">
            <a:miter lim="400000"/>
          </a:ln>
        </p:spPr>
        <p:txBody>
          <a:bodyPr tIns="91439" bIns="91439" anchor="ctr"/>
          <a:lstStyle/>
          <a:p>
            <a:pPr algn="ctr" defTabSz="1651000">
              <a:defRPr sz="7200">
                <a:solidFill>
                  <a:srgbClr val="FFFFFF"/>
                </a:solidFill>
              </a:defRPr>
            </a:pPr>
          </a:p>
        </p:txBody>
      </p:sp>
      <p:pic>
        <p:nvPicPr>
          <p:cNvPr id="143" name="Picture 9" descr="Picture 9"/>
          <p:cNvPicPr>
            <a:picLocks noChangeAspect="1"/>
          </p:cNvPicPr>
          <p:nvPr/>
        </p:nvPicPr>
        <p:blipFill>
          <a:blip r:embed="rId3">
            <a:extLst/>
          </a:blip>
          <a:stretch>
            <a:fillRect/>
          </a:stretch>
        </p:blipFill>
        <p:spPr>
          <a:xfrm>
            <a:off x="23406093" y="13057750"/>
            <a:ext cx="374817" cy="516111"/>
          </a:xfrm>
          <a:prstGeom prst="rect">
            <a:avLst/>
          </a:prstGeom>
          <a:ln w="12700">
            <a:miter lim="400000"/>
          </a:ln>
        </p:spPr>
      </p:pic>
      <p:sp>
        <p:nvSpPr>
          <p:cNvPr id="144"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&amp; Université Laval</a:t>
            </a:r>
          </a:p>
        </p:txBody>
      </p:sp>
      <p:sp>
        <p:nvSpPr>
          <p:cNvPr id="145" name="Rectangle 5"/>
          <p:cNvSpPr/>
          <p:nvPr/>
        </p:nvSpPr>
        <p:spPr>
          <a:xfrm>
            <a:off x="-6350" y="-1"/>
            <a:ext cx="24396700" cy="1288473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sp>
        <p:nvSpPr>
          <p:cNvPr id="146"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47"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8" name="Slide Number"/>
          <p:cNvSpPr txBox="1"/>
          <p:nvPr>
            <p:ph type="sldNum" sz="quarter" idx="2"/>
          </p:nvPr>
        </p:nvSpPr>
        <p:spPr>
          <a:prstGeom prst="rect">
            <a:avLst/>
          </a:prstGeom>
        </p:spPr>
        <p:txBody>
          <a:bodyPr/>
          <a:lstStyle/>
          <a:p>
            <a:pPr/>
            <a:fld id="{86CB4B4D-7CA3-9044-876B-883B54F8677D}" type="slidenum"/>
          </a:p>
        </p:txBody>
      </p:sp>
      <p:pic>
        <p:nvPicPr>
          <p:cNvPr id="149" name="Image" descr="Image"/>
          <p:cNvPicPr>
            <a:picLocks noChangeAspect="1"/>
          </p:cNvPicPr>
          <p:nvPr/>
        </p:nvPicPr>
        <p:blipFill>
          <a:blip r:embed="rId4">
            <a:extLst/>
          </a:blip>
          <a:stretch>
            <a:fillRect/>
          </a:stretch>
        </p:blipFill>
        <p:spPr>
          <a:xfrm>
            <a:off x="21702407" y="13057750"/>
            <a:ext cx="1252996" cy="516111"/>
          </a:xfrm>
          <a:prstGeom prst="rect">
            <a:avLst/>
          </a:prstGeom>
          <a:ln w="12700">
            <a:miter lim="400000"/>
          </a:ln>
        </p:spPr>
      </p:pic>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ck - No Graphic">
    <p:spTree>
      <p:nvGrpSpPr>
        <p:cNvPr id="1" name=""/>
        <p:cNvGrpSpPr/>
        <p:nvPr/>
      </p:nvGrpSpPr>
      <p:grpSpPr>
        <a:xfrm>
          <a:off x="0" y="0"/>
          <a:ext cx="0" cy="0"/>
          <a:chOff x="0" y="0"/>
          <a:chExt cx="0" cy="0"/>
        </a:xfrm>
      </p:grpSpPr>
      <p:sp>
        <p:nvSpPr>
          <p:cNvPr id="156" name="Rectangle 5"/>
          <p:cNvSpPr/>
          <p:nvPr/>
        </p:nvSpPr>
        <p:spPr>
          <a:xfrm>
            <a:off x="-6350" y="0"/>
            <a:ext cx="24396700" cy="1371600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sp>
        <p:nvSpPr>
          <p:cNvPr id="157"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58"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prstGeom prst="rect">
            <a:avLst/>
          </a:prstGeom>
        </p:spPr>
        <p:txBody>
          <a:bodyPr/>
          <a:lstStyle/>
          <a:p>
            <a:pPr/>
            <a:fld id="{86CB4B4D-7CA3-9044-876B-883B54F8677D}" type="slidenum"/>
          </a:p>
        </p:txBody>
      </p:sp>
      <p:pic>
        <p:nvPicPr>
          <p:cNvPr id="160" name="Picture 8" descr="Picture 8"/>
          <p:cNvPicPr>
            <a:picLocks noChangeAspect="1"/>
          </p:cNvPicPr>
          <p:nvPr/>
        </p:nvPicPr>
        <p:blipFill>
          <a:blip r:embed="rId2">
            <a:extLst/>
          </a:blip>
          <a:stretch>
            <a:fillRect/>
          </a:stretch>
        </p:blipFill>
        <p:spPr>
          <a:xfrm>
            <a:off x="23406093" y="13057750"/>
            <a:ext cx="374817" cy="516111"/>
          </a:xfrm>
          <a:prstGeom prst="rect">
            <a:avLst/>
          </a:prstGeom>
          <a:ln w="12700">
            <a:miter lim="400000"/>
          </a:ln>
        </p:spPr>
      </p:pic>
      <p:sp>
        <p:nvSpPr>
          <p:cNvPr id="161"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&amp; Université Laval</a:t>
            </a:r>
          </a:p>
        </p:txBody>
      </p:sp>
      <p:pic>
        <p:nvPicPr>
          <p:cNvPr id="162" name="Image" descr="Image"/>
          <p:cNvPicPr>
            <a:picLocks noChangeAspect="1"/>
          </p:cNvPicPr>
          <p:nvPr/>
        </p:nvPicPr>
        <p:blipFill>
          <a:blip r:embed="rId3">
            <a:extLst/>
          </a:blip>
          <a:stretch>
            <a:fillRect/>
          </a:stretch>
        </p:blipFill>
        <p:spPr>
          <a:xfrm>
            <a:off x="21606927" y="13056048"/>
            <a:ext cx="1260290" cy="519516"/>
          </a:xfrm>
          <a:prstGeom prst="rect">
            <a:avLst/>
          </a:prstGeom>
          <a:ln w="12700">
            <a:miter lim="400000"/>
          </a:ln>
        </p:spPr>
      </p:pic>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hite end slide">
    <p:spTree>
      <p:nvGrpSpPr>
        <p:cNvPr id="1" name=""/>
        <p:cNvGrpSpPr/>
        <p:nvPr/>
      </p:nvGrpSpPr>
      <p:grpSpPr>
        <a:xfrm>
          <a:off x="0" y="0"/>
          <a:ext cx="0" cy="0"/>
          <a:chOff x="0" y="0"/>
          <a:chExt cx="0" cy="0"/>
        </a:xfrm>
      </p:grpSpPr>
      <p:sp>
        <p:nvSpPr>
          <p:cNvPr id="169" name="Slide Number"/>
          <p:cNvSpPr txBox="1"/>
          <p:nvPr>
            <p:ph type="sldNum" sz="quarter" idx="2"/>
          </p:nvPr>
        </p:nvSpPr>
        <p:spPr>
          <a:xfrm>
            <a:off x="14627859" y="12344400"/>
            <a:ext cx="5683675"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uces">
    <p:bg>
      <p:bgPr>
        <a:solidFill>
          <a:srgbClr val="000000"/>
        </a:solidFill>
      </p:bgPr>
    </p:bg>
    <p:spTree>
      <p:nvGrpSpPr>
        <p:cNvPr id="1" name=""/>
        <p:cNvGrpSpPr/>
        <p:nvPr/>
      </p:nvGrpSpPr>
      <p:grpSpPr>
        <a:xfrm>
          <a:off x="0" y="0"/>
          <a:ext cx="0" cy="0"/>
          <a:chOff x="0" y="0"/>
          <a:chExt cx="0" cy="0"/>
        </a:xfrm>
      </p:grpSpPr>
      <p:sp>
        <p:nvSpPr>
          <p:cNvPr id="176" name="Title Text"/>
          <p:cNvSpPr txBox="1"/>
          <p:nvPr>
            <p:ph type="title"/>
          </p:nvPr>
        </p:nvSpPr>
        <p:spPr>
          <a:xfrm>
            <a:off x="1689100" y="355600"/>
            <a:ext cx="21005800" cy="2286000"/>
          </a:xfrm>
          <a:prstGeom prst="rect">
            <a:avLst/>
          </a:prstGeom>
        </p:spPr>
        <p:txBody>
          <a:bodyPr lIns="50800" tIns="50800" rIns="50800" bIns="50800"/>
          <a:lstStyle>
            <a:lvl1pPr algn="ctr" defTabSz="825500">
              <a:defRPr sz="11200">
                <a:solidFill>
                  <a:srgbClr val="FFFFFF"/>
                </a:solidFill>
                <a:latin typeface="Helvetica Light"/>
                <a:ea typeface="Helvetica Light"/>
                <a:cs typeface="Helvetica Light"/>
                <a:sym typeface="Helvetica Light"/>
              </a:defRPr>
            </a:lvl1pPr>
          </a:lstStyle>
          <a:p>
            <a:pPr/>
            <a:r>
              <a:t>Title Text</a:t>
            </a:r>
          </a:p>
        </p:txBody>
      </p:sp>
      <p:sp>
        <p:nvSpPr>
          <p:cNvPr id="177" name="Body Level One…"/>
          <p:cNvSpPr txBox="1"/>
          <p:nvPr>
            <p:ph type="body" idx="1"/>
          </p:nvPr>
        </p:nvSpPr>
        <p:spPr>
          <a:xfrm>
            <a:off x="1689100" y="3149600"/>
            <a:ext cx="21005800" cy="9296400"/>
          </a:xfrm>
          <a:prstGeom prst="rect">
            <a:avLst/>
          </a:prstGeom>
        </p:spPr>
        <p:txBody>
          <a:bodyPr lIns="50800" tIns="50800" rIns="50800" bIns="50800" anchor="ctr"/>
          <a:lstStyle>
            <a:lvl1pPr marL="610576" indent="-610576" defTabSz="825500">
              <a:spcBef>
                <a:spcPts val="5900"/>
              </a:spcBef>
              <a:buClrTx/>
              <a:buSzPct val="75000"/>
              <a:buChar char="•"/>
              <a:defRPr sz="5000">
                <a:solidFill>
                  <a:srgbClr val="FFFFFF"/>
                </a:solidFill>
                <a:latin typeface="Helvetica Light"/>
                <a:ea typeface="Helvetica Light"/>
                <a:cs typeface="Helvetica Light"/>
                <a:sym typeface="Helvetica Light"/>
              </a:defRPr>
            </a:lvl1pPr>
            <a:lvl2pPr marL="1245576" indent="-610576" defTabSz="825500">
              <a:spcBef>
                <a:spcPts val="5900"/>
              </a:spcBef>
              <a:buClrTx/>
              <a:buSzPct val="75000"/>
              <a:buChar char="•"/>
              <a:defRPr sz="5000">
                <a:solidFill>
                  <a:srgbClr val="FFFFFF"/>
                </a:solidFill>
                <a:latin typeface="Helvetica Light"/>
                <a:ea typeface="Helvetica Light"/>
                <a:cs typeface="Helvetica Light"/>
                <a:sym typeface="Helvetica Light"/>
              </a:defRPr>
            </a:lvl2pPr>
            <a:lvl3pPr marL="1880576" indent="-610576" defTabSz="825500">
              <a:spcBef>
                <a:spcPts val="5900"/>
              </a:spcBef>
              <a:buClrTx/>
              <a:buSzPct val="75000"/>
              <a:buChar char="•"/>
              <a:defRPr sz="5000">
                <a:solidFill>
                  <a:srgbClr val="FFFFFF"/>
                </a:solidFill>
                <a:latin typeface="Helvetica Light"/>
                <a:ea typeface="Helvetica Light"/>
                <a:cs typeface="Helvetica Light"/>
                <a:sym typeface="Helvetica Light"/>
              </a:defRPr>
            </a:lvl3pPr>
            <a:lvl4pPr marL="2515576" indent="-610576" defTabSz="825500">
              <a:spcBef>
                <a:spcPts val="5900"/>
              </a:spcBef>
              <a:buClrTx/>
              <a:buSzPct val="75000"/>
              <a:buChar char="•"/>
              <a:defRPr sz="5000">
                <a:solidFill>
                  <a:srgbClr val="FFFFFF"/>
                </a:solidFill>
                <a:latin typeface="Helvetica Light"/>
                <a:ea typeface="Helvetica Light"/>
                <a:cs typeface="Helvetica Light"/>
                <a:sym typeface="Helvetica Light"/>
              </a:defRPr>
            </a:lvl4pPr>
            <a:lvl5pPr marL="3150576" indent="-610576" defTabSz="825500">
              <a:spcBef>
                <a:spcPts val="5900"/>
              </a:spcBef>
              <a:buClrTx/>
              <a:buSzPct val="75000"/>
              <a:buChar char="•"/>
              <a:defRPr sz="5000">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1959031" y="13081000"/>
            <a:ext cx="453238" cy="469900"/>
          </a:xfrm>
          <a:prstGeom prst="rect">
            <a:avLst/>
          </a:prstGeom>
        </p:spPr>
        <p:txBody>
          <a:bodyPr lIns="50800" tIns="50800" rIns="50800" bIns="50800" anchor="t"/>
          <a:lstStyle>
            <a:lvl1pPr defTabSz="825500">
              <a:defRPr sz="2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Divider">
    <p:spTree>
      <p:nvGrpSpPr>
        <p:cNvPr id="1" name=""/>
        <p:cNvGrpSpPr/>
        <p:nvPr/>
      </p:nvGrpSpPr>
      <p:grpSpPr>
        <a:xfrm>
          <a:off x="0" y="0"/>
          <a:ext cx="0" cy="0"/>
          <a:chOff x="0" y="0"/>
          <a:chExt cx="0" cy="0"/>
        </a:xfrm>
      </p:grpSpPr>
      <p:pic>
        <p:nvPicPr>
          <p:cNvPr id="31" name="Picture 9" descr="Picture 9"/>
          <p:cNvPicPr>
            <a:picLocks noChangeAspect="1"/>
          </p:cNvPicPr>
          <p:nvPr/>
        </p:nvPicPr>
        <p:blipFill>
          <a:blip r:embed="rId2">
            <a:extLst/>
          </a:blip>
          <a:stretch>
            <a:fillRect/>
          </a:stretch>
        </p:blipFill>
        <p:spPr>
          <a:xfrm>
            <a:off x="23406093" y="13057750"/>
            <a:ext cx="374817" cy="516111"/>
          </a:xfrm>
          <a:prstGeom prst="rect">
            <a:avLst/>
          </a:prstGeom>
          <a:ln w="12700">
            <a:miter lim="400000"/>
          </a:ln>
        </p:spPr>
      </p:pic>
      <p:sp>
        <p:nvSpPr>
          <p:cNvPr id="32"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2018 Adobe.  All Rights Reserved.  Adobe Confidential.</a:t>
            </a:r>
          </a:p>
        </p:txBody>
      </p:sp>
      <p:sp>
        <p:nvSpPr>
          <p:cNvPr id="33" name="Rectangle 6"/>
          <p:cNvSpPr/>
          <p:nvPr/>
        </p:nvSpPr>
        <p:spPr>
          <a:xfrm>
            <a:off x="3175" y="-37895"/>
            <a:ext cx="24420218" cy="13791789"/>
          </a:xfrm>
          <a:prstGeom prst="rect">
            <a:avLst/>
          </a:prstGeom>
          <a:solidFill>
            <a:srgbClr val="000000"/>
          </a:solidFill>
          <a:ln w="12700">
            <a:miter lim="400000"/>
          </a:ln>
        </p:spPr>
        <p:txBody>
          <a:bodyPr tIns="91439" bIns="91439" anchor="ctr"/>
          <a:lstStyle/>
          <a:p>
            <a:pPr algn="ctr">
              <a:defRPr>
                <a:solidFill>
                  <a:srgbClr val="FFFFFF"/>
                </a:solidFill>
              </a:defRPr>
            </a:pPr>
          </a:p>
        </p:txBody>
      </p:sp>
      <p:sp>
        <p:nvSpPr>
          <p:cNvPr id="34" name="Title Text"/>
          <p:cNvSpPr txBox="1"/>
          <p:nvPr>
            <p:ph type="title"/>
          </p:nvPr>
        </p:nvSpPr>
        <p:spPr>
          <a:xfrm>
            <a:off x="1295063" y="6365556"/>
            <a:ext cx="21836442" cy="984887"/>
          </a:xfrm>
          <a:prstGeom prst="rect">
            <a:avLst/>
          </a:prstGeom>
          <a:ln w="12700"/>
        </p:spPr>
        <p:txBody>
          <a:bodyPr lIns="0" tIns="0" rIns="0" bIns="0"/>
          <a:lstStyle>
            <a:lvl1pPr algn="ctr">
              <a:defRPr>
                <a:solidFill>
                  <a:srgbClr val="FFFFFF"/>
                </a:solidFill>
              </a:defRPr>
            </a:lvl1pPr>
          </a:lstStyle>
          <a:p>
            <a:pPr/>
            <a:r>
              <a:t>Title Text</a:t>
            </a:r>
          </a:p>
        </p:txBody>
      </p:sp>
      <p:sp>
        <p:nvSpPr>
          <p:cNvPr id="35" name="Slide Number"/>
          <p:cNvSpPr txBox="1"/>
          <p:nvPr>
            <p:ph type="sldNum" sz="quarter" idx="2"/>
          </p:nvPr>
        </p:nvSpPr>
        <p:spPr>
          <a:xfrm>
            <a:off x="14627859" y="12344400"/>
            <a:ext cx="5683675" cy="736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hite - Top &amp; Bottom Graphic">
    <p:spTree>
      <p:nvGrpSpPr>
        <p:cNvPr id="1" name=""/>
        <p:cNvGrpSpPr/>
        <p:nvPr/>
      </p:nvGrpSpPr>
      <p:grpSpPr>
        <a:xfrm>
          <a:off x="0" y="0"/>
          <a:ext cx="0" cy="0"/>
          <a:chOff x="0" y="0"/>
          <a:chExt cx="0" cy="0"/>
        </a:xfrm>
      </p:grpSpPr>
      <p:sp>
        <p:nvSpPr>
          <p:cNvPr id="42" name="Title Text"/>
          <p:cNvSpPr txBox="1"/>
          <p:nvPr>
            <p:ph type="title"/>
          </p:nvPr>
        </p:nvSpPr>
        <p:spPr>
          <a:prstGeom prst="rect">
            <a:avLst/>
          </a:prstGeom>
        </p:spPr>
        <p:txBody>
          <a:bodyPr/>
          <a:lstStyle/>
          <a:p>
            <a:pPr/>
            <a:r>
              <a:t>Title Text</a:t>
            </a:r>
          </a:p>
        </p:txBody>
      </p:sp>
      <p:sp>
        <p:nvSpPr>
          <p:cNvPr id="4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hite - Bottom Graphic">
    <p:spTree>
      <p:nvGrpSpPr>
        <p:cNvPr id="1" name=""/>
        <p:cNvGrpSpPr/>
        <p:nvPr/>
      </p:nvGrpSpPr>
      <p:grpSpPr>
        <a:xfrm>
          <a:off x="0" y="0"/>
          <a:ext cx="0" cy="0"/>
          <a:chOff x="0" y="0"/>
          <a:chExt cx="0" cy="0"/>
        </a:xfrm>
      </p:grpSpPr>
      <p:sp>
        <p:nvSpPr>
          <p:cNvPr id="51" name="Rectangle 5"/>
          <p:cNvSpPr/>
          <p:nvPr/>
        </p:nvSpPr>
        <p:spPr>
          <a:xfrm>
            <a:off x="12700" y="0"/>
            <a:ext cx="24377650" cy="1371600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pic>
        <p:nvPicPr>
          <p:cNvPr id="52" name="Picture 12" descr="Picture 12"/>
          <p:cNvPicPr>
            <a:picLocks noChangeAspect="1"/>
          </p:cNvPicPr>
          <p:nvPr/>
        </p:nvPicPr>
        <p:blipFill>
          <a:blip r:embed="rId2">
            <a:extLst/>
          </a:blip>
          <a:srcRect l="280" t="2453" r="10552" b="8377"/>
          <a:stretch>
            <a:fillRect/>
          </a:stretch>
        </p:blipFill>
        <p:spPr>
          <a:xfrm>
            <a:off x="-6252" y="-1829"/>
            <a:ext cx="24396602" cy="13723088"/>
          </a:xfrm>
          <a:prstGeom prst="rect">
            <a:avLst/>
          </a:prstGeom>
          <a:ln w="12700">
            <a:miter lim="400000"/>
          </a:ln>
        </p:spPr>
      </p:pic>
      <p:sp>
        <p:nvSpPr>
          <p:cNvPr id="53" name="Rectangle 5"/>
          <p:cNvSpPr/>
          <p:nvPr/>
        </p:nvSpPr>
        <p:spPr>
          <a:xfrm>
            <a:off x="12700" y="451259"/>
            <a:ext cx="24377650" cy="12433470"/>
          </a:xfrm>
          <a:prstGeom prst="rect">
            <a:avLst/>
          </a:prstGeom>
          <a:solidFill>
            <a:srgbClr val="FFFFFF"/>
          </a:solidFill>
          <a:ln w="12700">
            <a:miter lim="400000"/>
          </a:ln>
        </p:spPr>
        <p:txBody>
          <a:bodyPr tIns="91439" bIns="91439" anchor="ctr"/>
          <a:lstStyle/>
          <a:p>
            <a:pPr algn="ctr" defTabSz="1651000">
              <a:defRPr sz="7200">
                <a:solidFill>
                  <a:srgbClr val="FFFFFF"/>
                </a:solidFill>
              </a:defRPr>
            </a:pPr>
          </a:p>
        </p:txBody>
      </p:sp>
      <p:pic>
        <p:nvPicPr>
          <p:cNvPr id="54" name="Picture 9" descr="Picture 9"/>
          <p:cNvPicPr>
            <a:picLocks noChangeAspect="1"/>
          </p:cNvPicPr>
          <p:nvPr/>
        </p:nvPicPr>
        <p:blipFill>
          <a:blip r:embed="rId3">
            <a:extLst/>
          </a:blip>
          <a:stretch>
            <a:fillRect/>
          </a:stretch>
        </p:blipFill>
        <p:spPr>
          <a:xfrm>
            <a:off x="23406093" y="13057750"/>
            <a:ext cx="374817" cy="516111"/>
          </a:xfrm>
          <a:prstGeom prst="rect">
            <a:avLst/>
          </a:prstGeom>
          <a:ln w="12700">
            <a:miter lim="400000"/>
          </a:ln>
        </p:spPr>
      </p:pic>
      <p:sp>
        <p:nvSpPr>
          <p:cNvPr id="55"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All Rights Reserved.  Adobe Confidential.</a:t>
            </a:r>
          </a:p>
        </p:txBody>
      </p:sp>
      <p:sp>
        <p:nvSpPr>
          <p:cNvPr id="56" name="Rectangle 7"/>
          <p:cNvSpPr/>
          <p:nvPr/>
        </p:nvSpPr>
        <p:spPr>
          <a:xfrm>
            <a:off x="-12705" y="-1"/>
            <a:ext cx="24409410" cy="12884154"/>
          </a:xfrm>
          <a:prstGeom prst="rect">
            <a:avLst/>
          </a:prstGeom>
          <a:solidFill>
            <a:srgbClr val="FFFFFF"/>
          </a:solidFill>
          <a:ln w="12700">
            <a:miter lim="400000"/>
          </a:ln>
        </p:spPr>
        <p:txBody>
          <a:bodyPr tIns="91439" bIns="91439" anchor="ctr"/>
          <a:lstStyle/>
          <a:p>
            <a:pPr algn="ctr">
              <a:defRPr>
                <a:solidFill>
                  <a:srgbClr val="FFFFFF"/>
                </a:solidFill>
              </a:defRPr>
            </a:pPr>
          </a:p>
        </p:txBody>
      </p:sp>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pic>
        <p:nvPicPr>
          <p:cNvPr id="60" name="Image" descr="Image"/>
          <p:cNvPicPr>
            <a:picLocks noChangeAspect="1"/>
          </p:cNvPicPr>
          <p:nvPr/>
        </p:nvPicPr>
        <p:blipFill>
          <a:blip r:embed="rId4">
            <a:extLst/>
          </a:blip>
          <a:stretch>
            <a:fillRect/>
          </a:stretch>
        </p:blipFill>
        <p:spPr>
          <a:xfrm>
            <a:off x="21702407" y="13057750"/>
            <a:ext cx="1252996" cy="516111"/>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hite - No Graphic">
    <p:spTree>
      <p:nvGrpSpPr>
        <p:cNvPr id="1" name=""/>
        <p:cNvGrpSpPr/>
        <p:nvPr/>
      </p:nvGrpSpPr>
      <p:grpSpPr>
        <a:xfrm>
          <a:off x="0" y="0"/>
          <a:ext cx="0" cy="0"/>
          <a:chOff x="0" y="0"/>
          <a:chExt cx="0" cy="0"/>
        </a:xfrm>
      </p:grpSpPr>
      <p:sp>
        <p:nvSpPr>
          <p:cNvPr id="67" name="Title Text"/>
          <p:cNvSpPr txBox="1"/>
          <p:nvPr>
            <p:ph type="title"/>
          </p:nvPr>
        </p:nvSpPr>
        <p:spPr>
          <a:prstGeom prst="rect">
            <a:avLst/>
          </a:prstGeom>
        </p:spPr>
        <p:txBody>
          <a:bodyPr/>
          <a:lstStyle/>
          <a:p>
            <a:pPr/>
            <a:r>
              <a:t>Title Text</a:t>
            </a:r>
          </a:p>
        </p:txBody>
      </p:sp>
      <p:sp>
        <p:nvSpPr>
          <p:cNvPr id="6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lvl1pPr>
              <a:defRPr>
                <a:solidFill>
                  <a:srgbClr val="404040"/>
                </a:solidFill>
              </a:defRPr>
            </a:lvl1pPr>
          </a:lstStyle>
          <a:p>
            <a:pPr/>
            <a:fld id="{86CB4B4D-7CA3-9044-876B-883B54F8677D}" type="slidenum"/>
          </a:p>
        </p:txBody>
      </p:sp>
      <p:sp>
        <p:nvSpPr>
          <p:cNvPr id="70"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404040"/>
                </a:solidFill>
              </a:defRPr>
            </a:lvl1pPr>
          </a:lstStyle>
          <a:p>
            <a:pPr/>
            <a:r>
              <a:t>© 2019 Adobe.  All Rights Reserved.  Adobe Confidential.</a:t>
            </a:r>
          </a:p>
        </p:txBody>
      </p:sp>
      <p:pic>
        <p:nvPicPr>
          <p:cNvPr id="71" name="Picture 10" descr="Picture 10"/>
          <p:cNvPicPr>
            <a:picLocks noChangeAspect="1"/>
          </p:cNvPicPr>
          <p:nvPr/>
        </p:nvPicPr>
        <p:blipFill>
          <a:blip r:embed="rId2">
            <a:extLst/>
          </a:blip>
          <a:stretch>
            <a:fillRect/>
          </a:stretch>
        </p:blipFill>
        <p:spPr>
          <a:xfrm>
            <a:off x="23406093" y="13057750"/>
            <a:ext cx="374817" cy="516111"/>
          </a:xfrm>
          <a:prstGeom prst="rect">
            <a:avLst/>
          </a:prstGeom>
          <a:ln w="12700">
            <a:miter lim="400000"/>
          </a:ln>
        </p:spPr>
      </p:pic>
      <p:pic>
        <p:nvPicPr>
          <p:cNvPr id="72" name="Image" descr="Image"/>
          <p:cNvPicPr>
            <a:picLocks noChangeAspect="1"/>
          </p:cNvPicPr>
          <p:nvPr/>
        </p:nvPicPr>
        <p:blipFill>
          <a:blip r:embed="rId3">
            <a:extLst/>
          </a:blip>
          <a:stretch>
            <a:fillRect/>
          </a:stretch>
        </p:blipFill>
        <p:spPr>
          <a:xfrm>
            <a:off x="21606927" y="13056048"/>
            <a:ext cx="1260290" cy="519516"/>
          </a:xfrm>
          <a:prstGeom prst="rect">
            <a:avLst/>
          </a:prstGeom>
          <a:ln w="12700">
            <a:miter lim="400000"/>
          </a:ln>
        </p:spPr>
      </p:pic>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y - Top &amp; Bottom Graphic">
    <p:spTree>
      <p:nvGrpSpPr>
        <p:cNvPr id="1" name=""/>
        <p:cNvGrpSpPr/>
        <p:nvPr/>
      </p:nvGrpSpPr>
      <p:grpSpPr>
        <a:xfrm>
          <a:off x="0" y="0"/>
          <a:ext cx="0" cy="0"/>
          <a:chOff x="0" y="0"/>
          <a:chExt cx="0" cy="0"/>
        </a:xfrm>
      </p:grpSpPr>
      <p:sp>
        <p:nvSpPr>
          <p:cNvPr id="79" name="Rectangle 5"/>
          <p:cNvSpPr/>
          <p:nvPr/>
        </p:nvSpPr>
        <p:spPr>
          <a:xfrm>
            <a:off x="12700" y="0"/>
            <a:ext cx="24377650" cy="1371600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pic>
        <p:nvPicPr>
          <p:cNvPr id="80" name="Picture 12" descr="Picture 12"/>
          <p:cNvPicPr>
            <a:picLocks noChangeAspect="1"/>
          </p:cNvPicPr>
          <p:nvPr/>
        </p:nvPicPr>
        <p:blipFill>
          <a:blip r:embed="rId2">
            <a:extLst/>
          </a:blip>
          <a:srcRect l="280" t="2453" r="10552" b="8378"/>
          <a:stretch>
            <a:fillRect/>
          </a:stretch>
        </p:blipFill>
        <p:spPr>
          <a:xfrm>
            <a:off x="-6301" y="-1843"/>
            <a:ext cx="24396651" cy="13723116"/>
          </a:xfrm>
          <a:prstGeom prst="rect">
            <a:avLst/>
          </a:prstGeom>
          <a:ln w="12700">
            <a:miter lim="400000"/>
          </a:ln>
        </p:spPr>
      </p:pic>
      <p:sp>
        <p:nvSpPr>
          <p:cNvPr id="81" name="Rectangle 5"/>
          <p:cNvSpPr/>
          <p:nvPr/>
        </p:nvSpPr>
        <p:spPr>
          <a:xfrm>
            <a:off x="12700" y="451259"/>
            <a:ext cx="24377650" cy="12433470"/>
          </a:xfrm>
          <a:prstGeom prst="rect">
            <a:avLst/>
          </a:prstGeom>
          <a:solidFill>
            <a:srgbClr val="FFFFFF"/>
          </a:solidFill>
          <a:ln w="12700">
            <a:miter lim="400000"/>
          </a:ln>
        </p:spPr>
        <p:txBody>
          <a:bodyPr tIns="91439" bIns="91439" anchor="ctr"/>
          <a:lstStyle/>
          <a:p>
            <a:pPr algn="ctr" defTabSz="1651000">
              <a:defRPr sz="7200">
                <a:solidFill>
                  <a:srgbClr val="FFFFFF"/>
                </a:solidFill>
              </a:defRPr>
            </a:pPr>
          </a:p>
        </p:txBody>
      </p:sp>
      <p:pic>
        <p:nvPicPr>
          <p:cNvPr id="82" name="Picture 9" descr="Picture 9"/>
          <p:cNvPicPr>
            <a:picLocks noChangeAspect="1"/>
          </p:cNvPicPr>
          <p:nvPr/>
        </p:nvPicPr>
        <p:blipFill>
          <a:blip r:embed="rId3">
            <a:extLst/>
          </a:blip>
          <a:stretch>
            <a:fillRect/>
          </a:stretch>
        </p:blipFill>
        <p:spPr>
          <a:xfrm>
            <a:off x="23406093" y="13057750"/>
            <a:ext cx="374817" cy="516111"/>
          </a:xfrm>
          <a:prstGeom prst="rect">
            <a:avLst/>
          </a:prstGeom>
          <a:ln w="12700">
            <a:miter lim="400000"/>
          </a:ln>
        </p:spPr>
      </p:pic>
      <p:sp>
        <p:nvSpPr>
          <p:cNvPr id="83"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All Rights Reserved.  Adobe Confidential.</a:t>
            </a:r>
          </a:p>
        </p:txBody>
      </p:sp>
      <p:sp>
        <p:nvSpPr>
          <p:cNvPr id="84" name="Rectangle 5"/>
          <p:cNvSpPr/>
          <p:nvPr/>
        </p:nvSpPr>
        <p:spPr>
          <a:xfrm>
            <a:off x="-6350" y="451259"/>
            <a:ext cx="24396700" cy="12433470"/>
          </a:xfrm>
          <a:prstGeom prst="rect">
            <a:avLst/>
          </a:prstGeom>
          <a:solidFill>
            <a:srgbClr val="5D676A"/>
          </a:solidFill>
          <a:ln w="12700">
            <a:miter lim="400000"/>
          </a:ln>
        </p:spPr>
        <p:txBody>
          <a:bodyPr tIns="91439" bIns="91439" anchor="ctr"/>
          <a:lstStyle/>
          <a:p>
            <a:pPr algn="ctr" defTabSz="1651000">
              <a:defRPr sz="7200">
                <a:solidFill>
                  <a:srgbClr val="FFFFFF"/>
                </a:solidFill>
              </a:defRPr>
            </a:pPr>
          </a:p>
        </p:txBody>
      </p:sp>
      <p:sp>
        <p:nvSpPr>
          <p:cNvPr id="85"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86"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pic>
        <p:nvPicPr>
          <p:cNvPr id="88" name="Image" descr="Image"/>
          <p:cNvPicPr>
            <a:picLocks noChangeAspect="1"/>
          </p:cNvPicPr>
          <p:nvPr/>
        </p:nvPicPr>
        <p:blipFill>
          <a:blip r:embed="rId4">
            <a:extLst/>
          </a:blip>
          <a:stretch>
            <a:fillRect/>
          </a:stretch>
        </p:blipFill>
        <p:spPr>
          <a:xfrm>
            <a:off x="21702407" y="13057750"/>
            <a:ext cx="1252996" cy="516111"/>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y - Bottom Graphic">
    <p:spTree>
      <p:nvGrpSpPr>
        <p:cNvPr id="1" name=""/>
        <p:cNvGrpSpPr/>
        <p:nvPr/>
      </p:nvGrpSpPr>
      <p:grpSpPr>
        <a:xfrm>
          <a:off x="0" y="0"/>
          <a:ext cx="0" cy="0"/>
          <a:chOff x="0" y="0"/>
          <a:chExt cx="0" cy="0"/>
        </a:xfrm>
      </p:grpSpPr>
      <p:sp>
        <p:nvSpPr>
          <p:cNvPr id="95" name="Rectangle 5"/>
          <p:cNvSpPr/>
          <p:nvPr/>
        </p:nvSpPr>
        <p:spPr>
          <a:xfrm>
            <a:off x="12700" y="0"/>
            <a:ext cx="24377650" cy="1371600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pic>
        <p:nvPicPr>
          <p:cNvPr id="96" name="Picture 12" descr="Picture 12"/>
          <p:cNvPicPr>
            <a:picLocks noChangeAspect="1"/>
          </p:cNvPicPr>
          <p:nvPr/>
        </p:nvPicPr>
        <p:blipFill>
          <a:blip r:embed="rId2">
            <a:extLst/>
          </a:blip>
          <a:srcRect l="280" t="2453" r="10552" b="8377"/>
          <a:stretch>
            <a:fillRect/>
          </a:stretch>
        </p:blipFill>
        <p:spPr>
          <a:xfrm>
            <a:off x="-6500" y="-1898"/>
            <a:ext cx="24396850" cy="13723227"/>
          </a:xfrm>
          <a:prstGeom prst="rect">
            <a:avLst/>
          </a:prstGeom>
          <a:ln w="12700">
            <a:miter lim="400000"/>
          </a:ln>
        </p:spPr>
      </p:pic>
      <p:sp>
        <p:nvSpPr>
          <p:cNvPr id="97" name="Rectangle 5"/>
          <p:cNvSpPr/>
          <p:nvPr/>
        </p:nvSpPr>
        <p:spPr>
          <a:xfrm>
            <a:off x="12700" y="451259"/>
            <a:ext cx="24377650" cy="12433470"/>
          </a:xfrm>
          <a:prstGeom prst="rect">
            <a:avLst/>
          </a:prstGeom>
          <a:solidFill>
            <a:srgbClr val="FFFFFF"/>
          </a:solidFill>
          <a:ln w="12700">
            <a:miter lim="400000"/>
          </a:ln>
        </p:spPr>
        <p:txBody>
          <a:bodyPr tIns="91439" bIns="91439" anchor="ctr"/>
          <a:lstStyle/>
          <a:p>
            <a:pPr algn="ctr" defTabSz="1651000">
              <a:defRPr sz="7200">
                <a:solidFill>
                  <a:srgbClr val="FFFFFF"/>
                </a:solidFill>
              </a:defRPr>
            </a:pPr>
          </a:p>
        </p:txBody>
      </p:sp>
      <p:pic>
        <p:nvPicPr>
          <p:cNvPr id="98" name="Picture 9" descr="Picture 9"/>
          <p:cNvPicPr>
            <a:picLocks noChangeAspect="1"/>
          </p:cNvPicPr>
          <p:nvPr/>
        </p:nvPicPr>
        <p:blipFill>
          <a:blip r:embed="rId3">
            <a:extLst/>
          </a:blip>
          <a:stretch>
            <a:fillRect/>
          </a:stretch>
        </p:blipFill>
        <p:spPr>
          <a:xfrm>
            <a:off x="23406093" y="13057750"/>
            <a:ext cx="374817" cy="516111"/>
          </a:xfrm>
          <a:prstGeom prst="rect">
            <a:avLst/>
          </a:prstGeom>
          <a:ln w="12700">
            <a:miter lim="400000"/>
          </a:ln>
        </p:spPr>
      </p:pic>
      <p:sp>
        <p:nvSpPr>
          <p:cNvPr id="99"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All Rights Reserved.  Adobe Confidential.</a:t>
            </a:r>
          </a:p>
        </p:txBody>
      </p:sp>
      <p:sp>
        <p:nvSpPr>
          <p:cNvPr id="100" name="Rectangle 11"/>
          <p:cNvSpPr/>
          <p:nvPr/>
        </p:nvSpPr>
        <p:spPr>
          <a:xfrm>
            <a:off x="-12705" y="-1"/>
            <a:ext cx="24409410" cy="12884154"/>
          </a:xfrm>
          <a:prstGeom prst="rect">
            <a:avLst/>
          </a:prstGeom>
          <a:solidFill>
            <a:srgbClr val="5D676A"/>
          </a:solidFill>
          <a:ln w="12700">
            <a:miter lim="400000"/>
          </a:ln>
        </p:spPr>
        <p:txBody>
          <a:bodyPr tIns="91439" bIns="91439" anchor="ctr"/>
          <a:lstStyle/>
          <a:p>
            <a:pPr algn="ctr">
              <a:defRPr>
                <a:solidFill>
                  <a:srgbClr val="FFFFFF"/>
                </a:solidFill>
              </a:defRPr>
            </a:pPr>
          </a:p>
        </p:txBody>
      </p:sp>
      <p:sp>
        <p:nvSpPr>
          <p:cNvPr id="101"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02"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pic>
        <p:nvPicPr>
          <p:cNvPr id="104" name="Image" descr="Image"/>
          <p:cNvPicPr>
            <a:picLocks noChangeAspect="1"/>
          </p:cNvPicPr>
          <p:nvPr/>
        </p:nvPicPr>
        <p:blipFill>
          <a:blip r:embed="rId4">
            <a:extLst/>
          </a:blip>
          <a:stretch>
            <a:fillRect/>
          </a:stretch>
        </p:blipFill>
        <p:spPr>
          <a:xfrm>
            <a:off x="21702407" y="13057750"/>
            <a:ext cx="1252996" cy="516111"/>
          </a:xfrm>
          <a:prstGeom prst="rect">
            <a:avLst/>
          </a:prstGeom>
          <a:ln w="12700">
            <a:miter lim="400000"/>
          </a:ln>
        </p:spPr>
      </p:pic>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y - No Graphic">
    <p:spTree>
      <p:nvGrpSpPr>
        <p:cNvPr id="1" name=""/>
        <p:cNvGrpSpPr/>
        <p:nvPr/>
      </p:nvGrpSpPr>
      <p:grpSpPr>
        <a:xfrm>
          <a:off x="0" y="0"/>
          <a:ext cx="0" cy="0"/>
          <a:chOff x="0" y="0"/>
          <a:chExt cx="0" cy="0"/>
        </a:xfrm>
      </p:grpSpPr>
      <p:sp>
        <p:nvSpPr>
          <p:cNvPr id="111" name="Rectangle 5"/>
          <p:cNvSpPr/>
          <p:nvPr/>
        </p:nvSpPr>
        <p:spPr>
          <a:xfrm>
            <a:off x="-6350" y="0"/>
            <a:ext cx="24396700" cy="13716000"/>
          </a:xfrm>
          <a:prstGeom prst="rect">
            <a:avLst/>
          </a:prstGeom>
          <a:solidFill>
            <a:srgbClr val="5D676A"/>
          </a:solidFill>
          <a:ln w="12700">
            <a:miter lim="400000"/>
          </a:ln>
        </p:spPr>
        <p:txBody>
          <a:bodyPr tIns="91439" bIns="91439" anchor="ctr"/>
          <a:lstStyle/>
          <a:p>
            <a:pPr algn="ctr" defTabSz="1651000">
              <a:defRPr sz="7200">
                <a:solidFill>
                  <a:srgbClr val="FFFFFF"/>
                </a:solidFill>
              </a:defRPr>
            </a:pPr>
          </a:p>
        </p:txBody>
      </p:sp>
      <p:sp>
        <p:nvSpPr>
          <p:cNvPr id="112"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13"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14" name="Slide Number"/>
          <p:cNvSpPr txBox="1"/>
          <p:nvPr>
            <p:ph type="sldNum" sz="quarter" idx="2"/>
          </p:nvPr>
        </p:nvSpPr>
        <p:spPr>
          <a:prstGeom prst="rect">
            <a:avLst/>
          </a:prstGeom>
        </p:spPr>
        <p:txBody>
          <a:bodyPr/>
          <a:lstStyle/>
          <a:p>
            <a:pPr/>
            <a:fld id="{86CB4B4D-7CA3-9044-876B-883B54F8677D}" type="slidenum"/>
          </a:p>
        </p:txBody>
      </p:sp>
      <p:pic>
        <p:nvPicPr>
          <p:cNvPr id="115" name="Picture 8" descr="Picture 8"/>
          <p:cNvPicPr>
            <a:picLocks noChangeAspect="1"/>
          </p:cNvPicPr>
          <p:nvPr/>
        </p:nvPicPr>
        <p:blipFill>
          <a:blip r:embed="rId2">
            <a:extLst/>
          </a:blip>
          <a:stretch>
            <a:fillRect/>
          </a:stretch>
        </p:blipFill>
        <p:spPr>
          <a:xfrm>
            <a:off x="23406093" y="13057750"/>
            <a:ext cx="374817" cy="516111"/>
          </a:xfrm>
          <a:prstGeom prst="rect">
            <a:avLst/>
          </a:prstGeom>
          <a:ln w="12700">
            <a:miter lim="400000"/>
          </a:ln>
        </p:spPr>
      </p:pic>
      <p:sp>
        <p:nvSpPr>
          <p:cNvPr id="116"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All Rights Reserved.  Adobe Confidential.</a:t>
            </a:r>
          </a:p>
        </p:txBody>
      </p:sp>
      <p:pic>
        <p:nvPicPr>
          <p:cNvPr id="117" name="Image" descr="Image"/>
          <p:cNvPicPr>
            <a:picLocks noChangeAspect="1"/>
          </p:cNvPicPr>
          <p:nvPr/>
        </p:nvPicPr>
        <p:blipFill>
          <a:blip r:embed="rId3">
            <a:extLst/>
          </a:blip>
          <a:stretch>
            <a:fillRect/>
          </a:stretch>
        </p:blipFill>
        <p:spPr>
          <a:xfrm>
            <a:off x="21606927" y="13056048"/>
            <a:ext cx="1260290" cy="519516"/>
          </a:xfrm>
          <a:prstGeom prst="rect">
            <a:avLst/>
          </a:prstGeom>
          <a:ln w="12700">
            <a:miter lim="400000"/>
          </a:ln>
        </p:spPr>
      </p:pic>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ck - Top &amp; Bottom Graphic">
    <p:spTree>
      <p:nvGrpSpPr>
        <p:cNvPr id="1" name=""/>
        <p:cNvGrpSpPr/>
        <p:nvPr/>
      </p:nvGrpSpPr>
      <p:grpSpPr>
        <a:xfrm>
          <a:off x="0" y="0"/>
          <a:ext cx="0" cy="0"/>
          <a:chOff x="0" y="0"/>
          <a:chExt cx="0" cy="0"/>
        </a:xfrm>
      </p:grpSpPr>
      <p:sp>
        <p:nvSpPr>
          <p:cNvPr id="124" name="Rectangle 5"/>
          <p:cNvSpPr/>
          <p:nvPr/>
        </p:nvSpPr>
        <p:spPr>
          <a:xfrm>
            <a:off x="12700" y="0"/>
            <a:ext cx="24377650" cy="1371600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pic>
        <p:nvPicPr>
          <p:cNvPr id="125" name="Picture 12" descr="Picture 12"/>
          <p:cNvPicPr>
            <a:picLocks noChangeAspect="1"/>
          </p:cNvPicPr>
          <p:nvPr/>
        </p:nvPicPr>
        <p:blipFill>
          <a:blip r:embed="rId2">
            <a:extLst/>
          </a:blip>
          <a:srcRect l="280" t="2453" r="10552" b="8377"/>
          <a:stretch>
            <a:fillRect/>
          </a:stretch>
        </p:blipFill>
        <p:spPr>
          <a:xfrm>
            <a:off x="-6500" y="-1898"/>
            <a:ext cx="24396850" cy="13723227"/>
          </a:xfrm>
          <a:prstGeom prst="rect">
            <a:avLst/>
          </a:prstGeom>
          <a:ln w="12700">
            <a:miter lim="400000"/>
          </a:ln>
        </p:spPr>
      </p:pic>
      <p:sp>
        <p:nvSpPr>
          <p:cNvPr id="126" name="Rectangle 5"/>
          <p:cNvSpPr/>
          <p:nvPr/>
        </p:nvSpPr>
        <p:spPr>
          <a:xfrm>
            <a:off x="12700" y="451259"/>
            <a:ext cx="24377650" cy="12433470"/>
          </a:xfrm>
          <a:prstGeom prst="rect">
            <a:avLst/>
          </a:prstGeom>
          <a:solidFill>
            <a:srgbClr val="FFFFFF"/>
          </a:solidFill>
          <a:ln w="12700">
            <a:miter lim="400000"/>
          </a:ln>
        </p:spPr>
        <p:txBody>
          <a:bodyPr tIns="91439" bIns="91439" anchor="ctr"/>
          <a:lstStyle/>
          <a:p>
            <a:pPr algn="ctr" defTabSz="1651000">
              <a:defRPr sz="7200">
                <a:solidFill>
                  <a:srgbClr val="FFFFFF"/>
                </a:solidFill>
              </a:defRPr>
            </a:pPr>
          </a:p>
        </p:txBody>
      </p:sp>
      <p:pic>
        <p:nvPicPr>
          <p:cNvPr id="127" name="Picture 9" descr="Picture 9"/>
          <p:cNvPicPr>
            <a:picLocks noChangeAspect="1"/>
          </p:cNvPicPr>
          <p:nvPr/>
        </p:nvPicPr>
        <p:blipFill>
          <a:blip r:embed="rId3">
            <a:extLst/>
          </a:blip>
          <a:stretch>
            <a:fillRect/>
          </a:stretch>
        </p:blipFill>
        <p:spPr>
          <a:xfrm>
            <a:off x="23406093" y="13057750"/>
            <a:ext cx="374817" cy="516111"/>
          </a:xfrm>
          <a:prstGeom prst="rect">
            <a:avLst/>
          </a:prstGeom>
          <a:ln w="12700">
            <a:miter lim="400000"/>
          </a:ln>
        </p:spPr>
      </p:pic>
      <p:sp>
        <p:nvSpPr>
          <p:cNvPr id="128"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&amp; Université Laval</a:t>
            </a:r>
          </a:p>
        </p:txBody>
      </p:sp>
      <p:sp>
        <p:nvSpPr>
          <p:cNvPr id="129" name="Rectangle 5"/>
          <p:cNvSpPr/>
          <p:nvPr/>
        </p:nvSpPr>
        <p:spPr>
          <a:xfrm>
            <a:off x="-6602" y="451259"/>
            <a:ext cx="24397205" cy="1243347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sp>
        <p:nvSpPr>
          <p:cNvPr id="130" name="Title Text"/>
          <p:cNvSpPr txBox="1"/>
          <p:nvPr>
            <p:ph type="title"/>
          </p:nvPr>
        </p:nvSpPr>
        <p:spPr>
          <a:prstGeom prst="rect">
            <a:avLst/>
          </a:prstGeom>
        </p:spPr>
        <p:txBody>
          <a:bodyPr/>
          <a:lstStyle>
            <a:lvl1pPr>
              <a:defRPr>
                <a:solidFill>
                  <a:srgbClr val="FFFFFF"/>
                </a:solidFill>
              </a:defRPr>
            </a:lvl1pPr>
          </a:lstStyle>
          <a:p>
            <a:pPr/>
            <a:r>
              <a:t>Title Text</a:t>
            </a:r>
          </a:p>
        </p:txBody>
      </p:sp>
      <p:sp>
        <p:nvSpPr>
          <p:cNvPr id="131"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2" name="Slide Number"/>
          <p:cNvSpPr txBox="1"/>
          <p:nvPr>
            <p:ph type="sldNum" sz="quarter" idx="2"/>
          </p:nvPr>
        </p:nvSpPr>
        <p:spPr>
          <a:prstGeom prst="rect">
            <a:avLst/>
          </a:prstGeom>
        </p:spPr>
        <p:txBody>
          <a:bodyPr/>
          <a:lstStyle/>
          <a:p>
            <a:pPr/>
            <a:fld id="{86CB4B4D-7CA3-9044-876B-883B54F8677D}" type="slidenum"/>
          </a:p>
        </p:txBody>
      </p:sp>
      <p:pic>
        <p:nvPicPr>
          <p:cNvPr id="133" name="Image" descr="Image"/>
          <p:cNvPicPr>
            <a:picLocks noChangeAspect="1"/>
          </p:cNvPicPr>
          <p:nvPr/>
        </p:nvPicPr>
        <p:blipFill>
          <a:blip r:embed="rId4">
            <a:extLst/>
          </a:blip>
          <a:stretch>
            <a:fillRect/>
          </a:stretch>
        </p:blipFill>
        <p:spPr>
          <a:xfrm>
            <a:off x="21702407" y="13057750"/>
            <a:ext cx="1252996" cy="516111"/>
          </a:xfrm>
          <a:prstGeom prst="rect">
            <a:avLst/>
          </a:prstGeom>
          <a:ln w="12700">
            <a:miter lim="400000"/>
          </a:ln>
        </p:spPr>
      </p:pic>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1.tif"/><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5"/>
          <p:cNvSpPr/>
          <p:nvPr/>
        </p:nvSpPr>
        <p:spPr>
          <a:xfrm>
            <a:off x="12700" y="0"/>
            <a:ext cx="24377650" cy="13716000"/>
          </a:xfrm>
          <a:prstGeom prst="rect">
            <a:avLst/>
          </a:prstGeom>
          <a:solidFill>
            <a:srgbClr val="000000"/>
          </a:solidFill>
          <a:ln w="12700">
            <a:miter lim="400000"/>
          </a:ln>
        </p:spPr>
        <p:txBody>
          <a:bodyPr tIns="91439" bIns="91439" anchor="ctr"/>
          <a:lstStyle/>
          <a:p>
            <a:pPr algn="ctr" defTabSz="1651000">
              <a:defRPr sz="7200">
                <a:solidFill>
                  <a:srgbClr val="FFFFFF"/>
                </a:solidFill>
              </a:defRPr>
            </a:pPr>
          </a:p>
        </p:txBody>
      </p:sp>
      <p:pic>
        <p:nvPicPr>
          <p:cNvPr id="3" name="Picture 12" descr="Picture 12"/>
          <p:cNvPicPr>
            <a:picLocks noChangeAspect="1"/>
          </p:cNvPicPr>
          <p:nvPr/>
        </p:nvPicPr>
        <p:blipFill>
          <a:blip r:embed="rId2">
            <a:extLst/>
          </a:blip>
          <a:srcRect l="280" t="2453" r="10552" b="8377"/>
          <a:stretch>
            <a:fillRect/>
          </a:stretch>
        </p:blipFill>
        <p:spPr>
          <a:xfrm>
            <a:off x="-6500" y="-1898"/>
            <a:ext cx="24396850" cy="13723227"/>
          </a:xfrm>
          <a:prstGeom prst="rect">
            <a:avLst/>
          </a:prstGeom>
          <a:ln w="12700">
            <a:miter lim="400000"/>
          </a:ln>
        </p:spPr>
      </p:pic>
      <p:sp>
        <p:nvSpPr>
          <p:cNvPr id="4" name="Rectangle 5"/>
          <p:cNvSpPr/>
          <p:nvPr/>
        </p:nvSpPr>
        <p:spPr>
          <a:xfrm>
            <a:off x="-6350" y="451259"/>
            <a:ext cx="24396700" cy="12433470"/>
          </a:xfrm>
          <a:prstGeom prst="rect">
            <a:avLst/>
          </a:prstGeom>
          <a:solidFill>
            <a:srgbClr val="FFFFFF"/>
          </a:solidFill>
          <a:ln w="12700">
            <a:miter lim="400000"/>
          </a:ln>
        </p:spPr>
        <p:txBody>
          <a:bodyPr tIns="91439" bIns="91439" anchor="ctr"/>
          <a:lstStyle/>
          <a:p>
            <a:pPr algn="ctr" defTabSz="1651000">
              <a:defRPr sz="7200">
                <a:solidFill>
                  <a:srgbClr val="FFFFFF"/>
                </a:solidFill>
              </a:defRPr>
            </a:pPr>
          </a:p>
        </p:txBody>
      </p:sp>
      <p:pic>
        <p:nvPicPr>
          <p:cNvPr id="5" name="Picture 9" descr="Picture 9"/>
          <p:cNvPicPr>
            <a:picLocks noChangeAspect="1"/>
          </p:cNvPicPr>
          <p:nvPr/>
        </p:nvPicPr>
        <p:blipFill>
          <a:blip r:embed="rId3">
            <a:extLst/>
          </a:blip>
          <a:stretch>
            <a:fillRect/>
          </a:stretch>
        </p:blipFill>
        <p:spPr>
          <a:xfrm>
            <a:off x="23406093" y="13057750"/>
            <a:ext cx="374817" cy="516111"/>
          </a:xfrm>
          <a:prstGeom prst="rect">
            <a:avLst/>
          </a:prstGeom>
          <a:ln w="12700">
            <a:miter lim="400000"/>
          </a:ln>
        </p:spPr>
      </p:pic>
      <p:sp>
        <p:nvSpPr>
          <p:cNvPr id="6" name="Rectangle 21"/>
          <p:cNvSpPr txBox="1"/>
          <p:nvPr/>
        </p:nvSpPr>
        <p:spPr>
          <a:xfrm>
            <a:off x="622139" y="12974022"/>
            <a:ext cx="10363360" cy="215901"/>
          </a:xfrm>
          <a:prstGeom prst="rect">
            <a:avLst/>
          </a:prstGeom>
          <a:ln w="25400">
            <a:miter lim="400000"/>
          </a:ln>
          <a:extLst>
            <a:ext uri="{C572A759-6A51-4108-AA02-DFA0A04FC94B}">
              <ma14:wrappingTextBoxFlag xmlns:ma14="http://schemas.microsoft.com/office/mac/drawingml/2011/main" val="1"/>
            </a:ext>
          </a:extLst>
        </p:spPr>
        <p:txBody>
          <a:bodyPr lIns="0" tIns="0" rIns="0" bIns="0" anchor="b">
            <a:spAutoFit/>
          </a:bodyPr>
          <a:lstStyle>
            <a:lvl1pPr>
              <a:defRPr sz="1400">
                <a:solidFill>
                  <a:srgbClr val="FFFFFF"/>
                </a:solidFill>
              </a:defRPr>
            </a:lvl1pPr>
          </a:lstStyle>
          <a:p>
            <a:pPr/>
            <a:r>
              <a:t>© 2019 Adobe.  All Rights Reserved.  Adobe Confidential.</a:t>
            </a:r>
          </a:p>
        </p:txBody>
      </p:sp>
      <p:sp>
        <p:nvSpPr>
          <p:cNvPr id="7" name="Title Text"/>
          <p:cNvSpPr txBox="1"/>
          <p:nvPr>
            <p:ph type="title"/>
          </p:nvPr>
        </p:nvSpPr>
        <p:spPr>
          <a:xfrm>
            <a:off x="622142" y="575013"/>
            <a:ext cx="23158768" cy="1187451"/>
          </a:xfrm>
          <a:prstGeom prst="rect">
            <a:avLst/>
          </a:prstGeom>
          <a:ln w="25400">
            <a:miter lim="400000"/>
          </a:ln>
          <a:extLst>
            <a:ext uri="{C572A759-6A51-4108-AA02-DFA0A04FC94B}">
              <ma14:wrappingTextBoxFlag xmlns:ma14="http://schemas.microsoft.com/office/mac/drawingml/2011/main" val="1"/>
            </a:ext>
          </a:extLst>
        </p:spPr>
        <p:txBody>
          <a:bodyPr lIns="108827" tIns="108827" rIns="108827" bIns="108827" anchor="ctr">
            <a:normAutofit fontScale="100000" lnSpcReduction="0"/>
          </a:bodyPr>
          <a:lstStyle/>
          <a:p>
            <a:pPr/>
            <a:r>
              <a:t>Title Text</a:t>
            </a:r>
          </a:p>
        </p:txBody>
      </p:sp>
      <p:sp>
        <p:nvSpPr>
          <p:cNvPr id="8" name="Body Level One…"/>
          <p:cNvSpPr txBox="1"/>
          <p:nvPr>
            <p:ph type="body" idx="1"/>
          </p:nvPr>
        </p:nvSpPr>
        <p:spPr>
          <a:xfrm>
            <a:off x="622142" y="2286000"/>
            <a:ext cx="23158768" cy="10058400"/>
          </a:xfrm>
          <a:prstGeom prst="rect">
            <a:avLst/>
          </a:prstGeom>
          <a:ln w="25400">
            <a:miter lim="400000"/>
          </a:ln>
          <a:extLst>
            <a:ext uri="{C572A759-6A51-4108-AA02-DFA0A04FC94B}">
              <ma14:wrappingTextBoxFlag xmlns:ma14="http://schemas.microsoft.com/office/mac/drawingml/2011/main" val="1"/>
            </a:ext>
          </a:extLst>
        </p:spPr>
        <p:txBody>
          <a:bodyPr lIns="108827" tIns="108827" rIns="108827" bIns="108827">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1973336" y="12892795"/>
            <a:ext cx="456378" cy="458957"/>
          </a:xfrm>
          <a:prstGeom prst="rect">
            <a:avLst/>
          </a:prstGeom>
          <a:ln w="25400">
            <a:miter lim="400000"/>
          </a:ln>
        </p:spPr>
        <p:txBody>
          <a:bodyPr wrap="none" lIns="108827" tIns="108827" rIns="108827" bIns="108827" anchor="ctr">
            <a:spAutoFit/>
          </a:bodyPr>
          <a:lstStyle>
            <a:lvl1pPr algn="ctr">
              <a:defRPr sz="1600">
                <a:solidFill>
                  <a:srgbClr val="FFFFFF"/>
                </a:solidFill>
              </a:defRPr>
            </a:lvl1pPr>
          </a:lstStyle>
          <a:p>
            <a:pPr/>
            <a:fld id="{86CB4B4D-7CA3-9044-876B-883B54F8677D}" type="slidenum"/>
          </a:p>
        </p:txBody>
      </p:sp>
      <p:pic>
        <p:nvPicPr>
          <p:cNvPr id="10" name="Image" descr="Image"/>
          <p:cNvPicPr>
            <a:picLocks noChangeAspect="1"/>
          </p:cNvPicPr>
          <p:nvPr/>
        </p:nvPicPr>
        <p:blipFill>
          <a:blip r:embed="rId4">
            <a:extLst/>
          </a:blip>
          <a:stretch>
            <a:fillRect/>
          </a:stretch>
        </p:blipFill>
        <p:spPr>
          <a:xfrm>
            <a:off x="21702407" y="13057750"/>
            <a:ext cx="1252996" cy="516111"/>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Lst>
  <p:transition xmlns:p14="http://schemas.microsoft.com/office/powerpoint/2010/main" spd="med" advClick="1"/>
  <p:txStyles>
    <p:titleStyle>
      <a:lvl1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1pPr>
      <a:lvl2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2pPr>
      <a:lvl3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3pPr>
      <a:lvl4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4pPr>
      <a:lvl5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5pPr>
      <a:lvl6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6pPr>
      <a:lvl7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7pPr>
      <a:lvl8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8pPr>
      <a:lvl9pPr marL="0" marR="0" indent="0" algn="l" defTabSz="2176582" rtl="0" latinLnBrk="0">
        <a:lnSpc>
          <a:spcPct val="100000"/>
        </a:lnSpc>
        <a:spcBef>
          <a:spcPts val="0"/>
        </a:spcBef>
        <a:spcAft>
          <a:spcPts val="0"/>
        </a:spcAft>
        <a:buClrTx/>
        <a:buSzTx/>
        <a:buFontTx/>
        <a:buNone/>
        <a:tabLst/>
        <a:defRPr b="0" baseline="0" cap="none" i="0" spc="0" strike="noStrike" sz="6400" u="none">
          <a:solidFill>
            <a:srgbClr val="404040"/>
          </a:solidFill>
          <a:uFillTx/>
          <a:latin typeface="+mn-lt"/>
          <a:ea typeface="+mn-ea"/>
          <a:cs typeface="+mn-cs"/>
          <a:sym typeface="Helvetica"/>
        </a:defRPr>
      </a:lvl9pPr>
    </p:titleStyle>
    <p:bodyStyle>
      <a:lvl1pPr marL="539751" marR="0" indent="-530226" algn="l" defTabSz="2176582" rtl="0" latinLnBrk="0">
        <a:lnSpc>
          <a:spcPct val="100000"/>
        </a:lnSpc>
        <a:spcBef>
          <a:spcPts val="1400"/>
        </a:spcBef>
        <a:spcAft>
          <a:spcPts val="0"/>
        </a:spcAft>
        <a:buClr>
          <a:srgbClr val="808080"/>
        </a:buClr>
        <a:buSzPct val="70000"/>
        <a:buFontTx/>
        <a:buChar char="▪"/>
        <a:tabLst/>
        <a:defRPr b="0" baseline="0" cap="none" i="0" spc="0" strike="noStrike" sz="4800" u="none">
          <a:solidFill>
            <a:srgbClr val="000000"/>
          </a:solidFill>
          <a:uFillTx/>
          <a:latin typeface="+mn-lt"/>
          <a:ea typeface="+mn-ea"/>
          <a:cs typeface="+mn-cs"/>
          <a:sym typeface="Helvetica"/>
        </a:defRPr>
      </a:lvl1pPr>
      <a:lvl2pPr marL="937895" marR="0" indent="-662044" algn="l" defTabSz="2176582" rtl="0" latinLnBrk="0">
        <a:lnSpc>
          <a:spcPct val="100000"/>
        </a:lnSpc>
        <a:spcBef>
          <a:spcPts val="1400"/>
        </a:spcBef>
        <a:spcAft>
          <a:spcPts val="0"/>
        </a:spcAft>
        <a:buClr>
          <a:srgbClr val="808080"/>
        </a:buClr>
        <a:buSzPct val="70000"/>
        <a:buFontTx/>
        <a:buChar char="▪"/>
        <a:tabLst/>
        <a:defRPr b="0" baseline="0" cap="none" i="0" spc="0" strike="noStrike" sz="4800" u="none">
          <a:solidFill>
            <a:srgbClr val="000000"/>
          </a:solidFill>
          <a:uFillTx/>
          <a:latin typeface="+mn-lt"/>
          <a:ea typeface="+mn-ea"/>
          <a:cs typeface="+mn-cs"/>
          <a:sym typeface="Helvetica"/>
        </a:defRPr>
      </a:lvl2pPr>
      <a:lvl3pPr marL="1085772" marR="0" indent="-534069" algn="l" defTabSz="2176582" rtl="0" latinLnBrk="0">
        <a:lnSpc>
          <a:spcPct val="100000"/>
        </a:lnSpc>
        <a:spcBef>
          <a:spcPts val="1400"/>
        </a:spcBef>
        <a:spcAft>
          <a:spcPts val="0"/>
        </a:spcAft>
        <a:buClr>
          <a:srgbClr val="808080"/>
        </a:buClr>
        <a:buSzPct val="70000"/>
        <a:buFontTx/>
        <a:buChar char="▪"/>
        <a:tabLst/>
        <a:defRPr b="0" baseline="0" cap="none" i="0" spc="0" strike="noStrike" sz="4800" u="none">
          <a:solidFill>
            <a:srgbClr val="000000"/>
          </a:solidFill>
          <a:uFillTx/>
          <a:latin typeface="+mn-lt"/>
          <a:ea typeface="+mn-ea"/>
          <a:cs typeface="+mn-cs"/>
          <a:sym typeface="Helvetica"/>
        </a:defRPr>
      </a:lvl3pPr>
      <a:lvl4pPr marL="1281011" marR="0" indent="-529032" algn="l" defTabSz="2176582" rtl="0" latinLnBrk="0">
        <a:lnSpc>
          <a:spcPct val="100000"/>
        </a:lnSpc>
        <a:spcBef>
          <a:spcPts val="1400"/>
        </a:spcBef>
        <a:spcAft>
          <a:spcPts val="0"/>
        </a:spcAft>
        <a:buClr>
          <a:srgbClr val="808080"/>
        </a:buClr>
        <a:buSzPct val="70000"/>
        <a:buFontTx/>
        <a:buChar char="▪"/>
        <a:tabLst/>
        <a:defRPr b="0" baseline="0" cap="none" i="0" spc="0" strike="noStrike" sz="4800" u="none">
          <a:solidFill>
            <a:srgbClr val="000000"/>
          </a:solidFill>
          <a:uFillTx/>
          <a:latin typeface="+mn-lt"/>
          <a:ea typeface="+mn-ea"/>
          <a:cs typeface="+mn-cs"/>
          <a:sym typeface="Helvetica"/>
        </a:defRPr>
      </a:lvl4pPr>
      <a:lvl5pPr marL="1423254" marR="0" indent="-472889" algn="l" defTabSz="2176582" rtl="0" latinLnBrk="0">
        <a:lnSpc>
          <a:spcPct val="100000"/>
        </a:lnSpc>
        <a:spcBef>
          <a:spcPts val="1400"/>
        </a:spcBef>
        <a:spcAft>
          <a:spcPts val="0"/>
        </a:spcAft>
        <a:buClr>
          <a:srgbClr val="808080"/>
        </a:buClr>
        <a:buSzPct val="70000"/>
        <a:buFontTx/>
        <a:buChar char="▪"/>
        <a:tabLst/>
        <a:defRPr b="0" baseline="0" cap="none" i="0" spc="0" strike="noStrike" sz="4800" u="none">
          <a:solidFill>
            <a:srgbClr val="000000"/>
          </a:solidFill>
          <a:uFillTx/>
          <a:latin typeface="+mn-lt"/>
          <a:ea typeface="+mn-ea"/>
          <a:cs typeface="+mn-cs"/>
          <a:sym typeface="Helvetica"/>
        </a:defRPr>
      </a:lvl5pPr>
      <a:lvl6pPr marL="3264872" marR="0" indent="-544146" algn="l" defTabSz="2176582" rtl="0" latinLnBrk="0">
        <a:lnSpc>
          <a:spcPct val="100000"/>
        </a:lnSpc>
        <a:spcBef>
          <a:spcPts val="1400"/>
        </a:spcBef>
        <a:spcAft>
          <a:spcPts val="0"/>
        </a:spcAft>
        <a:buClr>
          <a:srgbClr val="808080"/>
        </a:buClr>
        <a:buSzPct val="100000"/>
        <a:buFontTx/>
        <a:buChar char="•"/>
        <a:tabLst/>
        <a:defRPr b="0" baseline="0" cap="none" i="0" spc="0" strike="noStrike" sz="4800" u="none">
          <a:solidFill>
            <a:srgbClr val="000000"/>
          </a:solidFill>
          <a:uFillTx/>
          <a:latin typeface="+mn-lt"/>
          <a:ea typeface="+mn-ea"/>
          <a:cs typeface="+mn-cs"/>
          <a:sym typeface="Helvetica"/>
        </a:defRPr>
      </a:lvl6pPr>
      <a:lvl7pPr marL="3809017" marR="0" indent="-544145" algn="l" defTabSz="2176582" rtl="0" latinLnBrk="0">
        <a:lnSpc>
          <a:spcPct val="100000"/>
        </a:lnSpc>
        <a:spcBef>
          <a:spcPts val="1400"/>
        </a:spcBef>
        <a:spcAft>
          <a:spcPts val="0"/>
        </a:spcAft>
        <a:buClr>
          <a:srgbClr val="808080"/>
        </a:buClr>
        <a:buSzPct val="100000"/>
        <a:buFontTx/>
        <a:buChar char="•"/>
        <a:tabLst/>
        <a:defRPr b="0" baseline="0" cap="none" i="0" spc="0" strike="noStrike" sz="4800" u="none">
          <a:solidFill>
            <a:srgbClr val="000000"/>
          </a:solidFill>
          <a:uFillTx/>
          <a:latin typeface="+mn-lt"/>
          <a:ea typeface="+mn-ea"/>
          <a:cs typeface="+mn-cs"/>
          <a:sym typeface="Helvetica"/>
        </a:defRPr>
      </a:lvl7pPr>
      <a:lvl8pPr marL="4353161" marR="0" indent="-544145" algn="l" defTabSz="2176582" rtl="0" latinLnBrk="0">
        <a:lnSpc>
          <a:spcPct val="100000"/>
        </a:lnSpc>
        <a:spcBef>
          <a:spcPts val="1400"/>
        </a:spcBef>
        <a:spcAft>
          <a:spcPts val="0"/>
        </a:spcAft>
        <a:buClr>
          <a:srgbClr val="808080"/>
        </a:buClr>
        <a:buSzPct val="100000"/>
        <a:buFontTx/>
        <a:buChar char="•"/>
        <a:tabLst/>
        <a:defRPr b="0" baseline="0" cap="none" i="0" spc="0" strike="noStrike" sz="4800" u="none">
          <a:solidFill>
            <a:srgbClr val="000000"/>
          </a:solidFill>
          <a:uFillTx/>
          <a:latin typeface="+mn-lt"/>
          <a:ea typeface="+mn-ea"/>
          <a:cs typeface="+mn-cs"/>
          <a:sym typeface="Helvetica"/>
        </a:defRPr>
      </a:lvl8pPr>
      <a:lvl9pPr marL="4897308" marR="0" indent="-544145" algn="l" defTabSz="2176582" rtl="0" latinLnBrk="0">
        <a:lnSpc>
          <a:spcPct val="100000"/>
        </a:lnSpc>
        <a:spcBef>
          <a:spcPts val="1400"/>
        </a:spcBef>
        <a:spcAft>
          <a:spcPts val="0"/>
        </a:spcAft>
        <a:buClr>
          <a:srgbClr val="808080"/>
        </a:buClr>
        <a:buSzPct val="100000"/>
        <a:buFontTx/>
        <a:buChar char="•"/>
        <a:tabLst/>
        <a:defRPr b="0" baseline="0" cap="none" i="0" spc="0" strike="noStrike" sz="4800" u="none">
          <a:solidFill>
            <a:srgbClr val="000000"/>
          </a:solidFill>
          <a:uFillTx/>
          <a:latin typeface="+mn-lt"/>
          <a:ea typeface="+mn-ea"/>
          <a:cs typeface="+mn-cs"/>
          <a:sym typeface="Helvetica"/>
        </a:defRPr>
      </a:lvl9pPr>
    </p:bodyStyle>
    <p:otherStyle>
      <a:lvl1pPr marL="0" marR="0" indent="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19.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8.jpeg"/><Relationship Id="rId4" Type="http://schemas.openxmlformats.org/officeDocument/2006/relationships/image" Target="../media/image26.png"/><Relationship Id="rId5" Type="http://schemas.openxmlformats.org/officeDocument/2006/relationships/image" Target="../media/image7.jpeg"/><Relationship Id="rId6"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png"/><Relationship Id="rId3" Type="http://schemas.openxmlformats.org/officeDocument/2006/relationships/image" Target="../media/image3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outdoor.hdrdb.com" TargetMode="Externa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outdoor.hdrdb.com" TargetMode="External"/><Relationship Id="rId3"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9.tif"/><Relationship Id="rId4" Type="http://schemas.openxmlformats.org/officeDocument/2006/relationships/image" Target="../media/image3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10.png"/><Relationship Id="rId5" Type="http://schemas.openxmlformats.org/officeDocument/2006/relationships/image" Target="../media/image4.jpeg"/><Relationship Id="rId6"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tif"/><Relationship Id="rId4"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4.tif"/><Relationship Id="rId9" Type="http://schemas.openxmlformats.org/officeDocument/2006/relationships/image" Target="../media/image5.tif"/><Relationship Id="rId10" Type="http://schemas.openxmlformats.org/officeDocument/2006/relationships/image" Target="../media/image6.tif"/><Relationship Id="rId11" Type="http://schemas.openxmlformats.org/officeDocument/2006/relationships/image" Target="../media/image7.tif"/><Relationship Id="rId12" Type="http://schemas.openxmlformats.org/officeDocument/2006/relationships/image" Target="../media/image8.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7.tif"/><Relationship Id="rId7" Type="http://schemas.openxmlformats.org/officeDocument/2006/relationships/image" Target="../media/image8.tif"/><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itle 4"/>
          <p:cNvSpPr txBox="1"/>
          <p:nvPr>
            <p:ph type="ctrTitle"/>
          </p:nvPr>
        </p:nvSpPr>
        <p:spPr>
          <a:xfrm>
            <a:off x="722621" y="2927949"/>
            <a:ext cx="22938758" cy="4083272"/>
          </a:xfrm>
          <a:prstGeom prst="rect">
            <a:avLst/>
          </a:prstGeom>
        </p:spPr>
        <p:txBody>
          <a:bodyPr/>
          <a:lstStyle>
            <a:lvl1pPr algn="r" defTabSz="1001227">
              <a:defRPr sz="11500"/>
            </a:lvl1pPr>
          </a:lstStyle>
          <a:p>
            <a:pPr/>
            <a:r>
              <a:t>Deep Sky Modeling for Single Image Outdoor Lighting Estimation</a:t>
            </a:r>
          </a:p>
        </p:txBody>
      </p:sp>
      <p:sp>
        <p:nvSpPr>
          <p:cNvPr id="188" name="Subtitle 5"/>
          <p:cNvSpPr txBox="1"/>
          <p:nvPr>
            <p:ph type="subTitle" sz="quarter" idx="1"/>
          </p:nvPr>
        </p:nvSpPr>
        <p:spPr>
          <a:xfrm>
            <a:off x="1295063" y="7582771"/>
            <a:ext cx="21836442" cy="1371501"/>
          </a:xfrm>
          <a:prstGeom prst="rect">
            <a:avLst/>
          </a:prstGeom>
        </p:spPr>
        <p:txBody>
          <a:bodyPr/>
          <a:lstStyle/>
          <a:p>
            <a:pPr algn="r" defTabSz="1937157">
              <a:spcBef>
                <a:spcPts val="1200"/>
              </a:spcBef>
              <a:defRPr sz="5696"/>
            </a:pPr>
            <a:r>
              <a:rPr b="1"/>
              <a:t>Yannick Hold-Geoffroy</a:t>
            </a:r>
            <a:r>
              <a:t>, Akshaya Athawale, Jean-François Lalonde</a:t>
            </a:r>
          </a:p>
        </p:txBody>
      </p:sp>
      <p:pic>
        <p:nvPicPr>
          <p:cNvPr id="189" name="ulaval-logo.pdf" descr="ulaval-logo.pdf"/>
          <p:cNvPicPr>
            <a:picLocks noChangeAspect="1"/>
          </p:cNvPicPr>
          <p:nvPr/>
        </p:nvPicPr>
        <p:blipFill>
          <a:blip r:embed="rId2">
            <a:extLst/>
          </a:blip>
          <a:stretch>
            <a:fillRect/>
          </a:stretch>
        </p:blipFill>
        <p:spPr>
          <a:xfrm>
            <a:off x="3309017" y="92019"/>
            <a:ext cx="3224516" cy="1336942"/>
          </a:xfrm>
          <a:prstGeom prst="rect">
            <a:avLst/>
          </a:prstGeom>
          <a:ln w="12700">
            <a:miter lim="400000"/>
          </a:ln>
        </p:spPr>
      </p:pic>
      <p:sp>
        <p:nvSpPr>
          <p:cNvPr id="190" name="Text"/>
          <p:cNvSpPr txBox="1"/>
          <p:nvPr/>
        </p:nvSpPr>
        <p:spPr>
          <a:xfrm>
            <a:off x="11712447" y="6480809"/>
            <a:ext cx="1034079" cy="728981"/>
          </a:xfrm>
          <a:prstGeom prst="rect">
            <a:avLst/>
          </a:prstGeom>
          <a:ln w="25400">
            <a:miter lim="400000"/>
          </a:ln>
        </p:spPr>
        <p:txBody>
          <a:bodyPr wrap="none" tIns="91439" bIns="91439">
            <a:spAutoFit/>
          </a:bodyPr>
          <a:lstStyle/>
          <a:p>
            <a:pPr/>
          </a:p>
        </p:txBody>
      </p:sp>
      <p:sp>
        <p:nvSpPr>
          <p:cNvPr id="191" name="Adobe Research"/>
          <p:cNvSpPr txBox="1"/>
          <p:nvPr/>
        </p:nvSpPr>
        <p:spPr>
          <a:xfrm>
            <a:off x="1922738" y="8724789"/>
            <a:ext cx="6945043" cy="817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lvl="2" indent="1088291" algn="ctr" defTabSz="2176582">
              <a:spcBef>
                <a:spcPts val="1400"/>
              </a:spcBef>
              <a:defRPr sz="4200">
                <a:solidFill>
                  <a:srgbClr val="FFFFFF"/>
                </a:solidFill>
              </a:defRPr>
            </a:pPr>
            <a:r>
              <a:t>Adobe Research</a:t>
            </a:r>
          </a:p>
        </p:txBody>
      </p:sp>
      <p:sp>
        <p:nvSpPr>
          <p:cNvPr id="192" name="Indian Institute of Tech. Dhanbad"/>
          <p:cNvSpPr txBox="1"/>
          <p:nvPr/>
        </p:nvSpPr>
        <p:spPr>
          <a:xfrm>
            <a:off x="8294790" y="8724789"/>
            <a:ext cx="8268424" cy="1452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lvl="2" indent="1088291" algn="ctr" defTabSz="2176582">
              <a:spcBef>
                <a:spcPts val="1400"/>
              </a:spcBef>
              <a:defRPr sz="4200">
                <a:solidFill>
                  <a:srgbClr val="FFFFFF"/>
                </a:solidFill>
              </a:defRPr>
            </a:pPr>
            <a:r>
              <a:t>Indian Institute of Tech. Dhanbad</a:t>
            </a:r>
          </a:p>
        </p:txBody>
      </p:sp>
      <p:sp>
        <p:nvSpPr>
          <p:cNvPr id="193" name="Université Laval"/>
          <p:cNvSpPr txBox="1"/>
          <p:nvPr/>
        </p:nvSpPr>
        <p:spPr>
          <a:xfrm>
            <a:off x="15683442" y="8724789"/>
            <a:ext cx="6945044" cy="817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lvl="2" indent="1088291" algn="ctr" defTabSz="2176582">
              <a:spcBef>
                <a:spcPts val="1400"/>
              </a:spcBef>
              <a:defRPr sz="4200">
                <a:solidFill>
                  <a:srgbClr val="FFFFFF"/>
                </a:solidFill>
              </a:defRPr>
            </a:pPr>
            <a:r>
              <a:t>Université Laval</a:t>
            </a:r>
          </a:p>
        </p:txBody>
      </p:sp>
      <p:sp>
        <p:nvSpPr>
          <p:cNvPr id="194" name="Poster #147"/>
          <p:cNvSpPr txBox="1"/>
          <p:nvPr/>
        </p:nvSpPr>
        <p:spPr>
          <a:xfrm>
            <a:off x="13862088" y="34050"/>
            <a:ext cx="5674441" cy="14020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8000"/>
            </a:lvl1pPr>
          </a:lstStyle>
          <a:p>
            <a:pPr/>
            <a:r>
              <a:t>Poster #147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7" name="Double-click to edit"/>
          <p:cNvSpPr txBox="1"/>
          <p:nvPr>
            <p:ph type="title"/>
          </p:nvPr>
        </p:nvSpPr>
        <p:spPr>
          <a:prstGeom prst="rect">
            <a:avLst/>
          </a:prstGeom>
        </p:spPr>
        <p:txBody>
          <a:bodyPr/>
          <a:lstStyle/>
          <a:p>
            <a:pPr/>
          </a:p>
        </p:txBody>
      </p:sp>
      <p:sp>
        <p:nvSpPr>
          <p:cNvPr id="328"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 name="Picture 4" descr="Picture 4"/>
          <p:cNvPicPr>
            <a:picLocks noChangeAspect="1"/>
          </p:cNvPicPr>
          <p:nvPr/>
        </p:nvPicPr>
        <p:blipFill>
          <a:blip r:embed="rId3">
            <a:extLst/>
          </a:blip>
          <a:stretch>
            <a:fillRect/>
          </a:stretch>
        </p:blipFill>
        <p:spPr>
          <a:xfrm>
            <a:off x="3511046" y="9449781"/>
            <a:ext cx="4529187" cy="2264594"/>
          </a:xfrm>
          <a:prstGeom prst="rect">
            <a:avLst/>
          </a:prstGeom>
          <a:ln w="12700">
            <a:miter lim="400000"/>
          </a:ln>
        </p:spPr>
      </p:pic>
      <p:grpSp>
        <p:nvGrpSpPr>
          <p:cNvPr id="333" name="Group 42"/>
          <p:cNvGrpSpPr/>
          <p:nvPr/>
        </p:nvGrpSpPr>
        <p:grpSpPr>
          <a:xfrm>
            <a:off x="1637254" y="4062101"/>
            <a:ext cx="6438931" cy="3396890"/>
            <a:chOff x="0" y="0"/>
            <a:chExt cx="6438930" cy="3396889"/>
          </a:xfrm>
        </p:grpSpPr>
        <p:pic>
          <p:nvPicPr>
            <p:cNvPr id="330" name="Picture 5" descr="Picture 5"/>
            <p:cNvPicPr>
              <a:picLocks noChangeAspect="1"/>
            </p:cNvPicPr>
            <p:nvPr/>
          </p:nvPicPr>
          <p:blipFill>
            <a:blip r:embed="rId4">
              <a:extLst/>
            </a:blip>
            <a:stretch>
              <a:fillRect/>
            </a:stretch>
          </p:blipFill>
          <p:spPr>
            <a:xfrm>
              <a:off x="1909744" y="0"/>
              <a:ext cx="4529187" cy="3396890"/>
            </a:xfrm>
            <a:prstGeom prst="rect">
              <a:avLst/>
            </a:prstGeom>
            <a:ln w="12700" cap="flat">
              <a:noFill/>
              <a:miter lim="400000"/>
            </a:ln>
            <a:effectLst/>
          </p:spPr>
        </p:pic>
        <p:sp>
          <p:nvSpPr>
            <p:cNvPr id="331" name="Rectangle 25"/>
            <p:cNvSpPr/>
            <p:nvPr/>
          </p:nvSpPr>
          <p:spPr>
            <a:xfrm>
              <a:off x="1909744" y="0"/>
              <a:ext cx="4529187" cy="3396890"/>
            </a:xfrm>
            <a:prstGeom prst="rect">
              <a:avLst/>
            </a:prstGeom>
            <a:noFill/>
            <a:ln w="3810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332" name="TextBox 26"/>
            <p:cNvSpPr txBox="1"/>
            <p:nvPr/>
          </p:nvSpPr>
          <p:spPr>
            <a:xfrm>
              <a:off x="0" y="1259679"/>
              <a:ext cx="1606541" cy="87753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sz="4200">
                  <a:solidFill>
                    <a:srgbClr val="FFFFFF"/>
                  </a:solidFill>
                </a:defRPr>
              </a:lvl1pPr>
            </a:lstStyle>
            <a:p>
              <a:pPr/>
              <a:r>
                <a:t>Image</a:t>
              </a:r>
            </a:p>
          </p:txBody>
        </p:sp>
      </p:grpSp>
      <p:sp>
        <p:nvSpPr>
          <p:cNvPr id="334" name="TextBox 48"/>
          <p:cNvSpPr txBox="1"/>
          <p:nvPr/>
        </p:nvSpPr>
        <p:spPr>
          <a:xfrm>
            <a:off x="728672" y="10078608"/>
            <a:ext cx="2565126" cy="726441"/>
          </a:xfrm>
          <a:prstGeom prst="rect">
            <a:avLst/>
          </a:prstGeom>
          <a:ln w="25400">
            <a:miter lim="400000"/>
          </a:ln>
          <a:extLst>
            <a:ext uri="{C572A759-6A51-4108-AA02-DFA0A04FC94B}">
              <ma14:wrappingTextBoxFlag xmlns:ma14="http://schemas.microsoft.com/office/mac/drawingml/2011/main" val="1"/>
            </a:ext>
          </a:extLst>
        </p:spPr>
        <p:txBody>
          <a:bodyPr wrap="none" lIns="45719" rIns="45719">
            <a:spAutoFit/>
          </a:bodyPr>
          <a:lstStyle>
            <a:lvl1pPr algn="r" defTabSz="914400">
              <a:defRPr sz="4200">
                <a:solidFill>
                  <a:srgbClr val="FFFFFF"/>
                </a:solidFill>
              </a:defRPr>
            </a:lvl1pPr>
          </a:lstStyle>
          <a:p>
            <a:pPr/>
            <a:r>
              <a:t>Panorama</a:t>
            </a:r>
          </a:p>
        </p:txBody>
      </p:sp>
      <p:grpSp>
        <p:nvGrpSpPr>
          <p:cNvPr id="339" name="Group 61"/>
          <p:cNvGrpSpPr/>
          <p:nvPr/>
        </p:nvGrpSpPr>
        <p:grpSpPr>
          <a:xfrm>
            <a:off x="3551251" y="4062101"/>
            <a:ext cx="4475097" cy="6908938"/>
            <a:chOff x="0" y="0"/>
            <a:chExt cx="4475095" cy="6908937"/>
          </a:xfrm>
        </p:grpSpPr>
        <p:sp>
          <p:nvSpPr>
            <p:cNvPr id="335" name="Rectangle 49"/>
            <p:cNvSpPr/>
            <p:nvPr/>
          </p:nvSpPr>
          <p:spPr>
            <a:xfrm>
              <a:off x="1734099" y="6153765"/>
              <a:ext cx="1006897" cy="755173"/>
            </a:xfrm>
            <a:prstGeom prst="rect">
              <a:avLst/>
            </a:prstGeom>
            <a:noFill/>
            <a:ln w="38100" cap="flat">
              <a:solidFill>
                <a:schemeClr val="accent6"/>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336" name="Rectangle 50"/>
            <p:cNvSpPr/>
            <p:nvPr/>
          </p:nvSpPr>
          <p:spPr>
            <a:xfrm>
              <a:off x="-1" y="0"/>
              <a:ext cx="4475097" cy="3356322"/>
            </a:xfrm>
            <a:prstGeom prst="rect">
              <a:avLst/>
            </a:prstGeom>
            <a:noFill/>
            <a:ln w="38100" cap="flat">
              <a:solidFill>
                <a:schemeClr val="accent6"/>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337" name="Straight Connector 52"/>
            <p:cNvSpPr/>
            <p:nvPr/>
          </p:nvSpPr>
          <p:spPr>
            <a:xfrm>
              <a:off x="-1" y="3356321"/>
              <a:ext cx="1753104" cy="2823657"/>
            </a:xfrm>
            <a:prstGeom prst="line">
              <a:avLst/>
            </a:prstGeom>
            <a:noFill/>
            <a:ln w="38100" cap="flat">
              <a:solidFill>
                <a:schemeClr val="accent6"/>
              </a:solidFill>
              <a:prstDash val="solid"/>
              <a:round/>
            </a:ln>
            <a:effectLst/>
          </p:spPr>
          <p:txBody>
            <a:bodyPr wrap="square" lIns="45719" tIns="45719" rIns="45719" bIns="45719" numCol="1" anchor="t">
              <a:noAutofit/>
            </a:bodyPr>
            <a:lstStyle/>
            <a:p>
              <a:pPr defTabSz="914400">
                <a:defRPr sz="1800"/>
              </a:pPr>
            </a:p>
          </p:txBody>
        </p:sp>
        <p:sp>
          <p:nvSpPr>
            <p:cNvPr id="338" name="Straight Connector 54"/>
            <p:cNvSpPr/>
            <p:nvPr/>
          </p:nvSpPr>
          <p:spPr>
            <a:xfrm flipH="1">
              <a:off x="2724861" y="3387164"/>
              <a:ext cx="1727758" cy="2777586"/>
            </a:xfrm>
            <a:prstGeom prst="line">
              <a:avLst/>
            </a:prstGeom>
            <a:noFill/>
            <a:ln w="38100" cap="flat">
              <a:solidFill>
                <a:schemeClr val="accent6"/>
              </a:solidFill>
              <a:prstDash val="solid"/>
              <a:round/>
            </a:ln>
            <a:effectLst/>
          </p:spPr>
          <p:txBody>
            <a:bodyPr wrap="square" lIns="45719" tIns="45719" rIns="45719" bIns="45719" numCol="1" anchor="t">
              <a:noAutofit/>
            </a:bodyPr>
            <a:lstStyle/>
            <a:p>
              <a:pPr defTabSz="914400">
                <a:defRPr sz="1800"/>
              </a:pPr>
            </a:p>
          </p:txBody>
        </p:sp>
      </p:grpSp>
      <p:grpSp>
        <p:nvGrpSpPr>
          <p:cNvPr id="342" name="Group"/>
          <p:cNvGrpSpPr/>
          <p:nvPr/>
        </p:nvGrpSpPr>
        <p:grpSpPr>
          <a:xfrm>
            <a:off x="16000180" y="6220645"/>
            <a:ext cx="6041233" cy="3736350"/>
            <a:chOff x="0" y="0"/>
            <a:chExt cx="6041231" cy="3736349"/>
          </a:xfrm>
        </p:grpSpPr>
        <p:sp>
          <p:nvSpPr>
            <p:cNvPr id="340" name="TextBox 43"/>
            <p:cNvSpPr/>
            <p:nvPr/>
          </p:nvSpPr>
          <p:spPr>
            <a:xfrm>
              <a:off x="4771231" y="393704"/>
              <a:ext cx="1270001" cy="1270001"/>
            </a:xfrm>
            <a:prstGeom prst="line">
              <a:avLst/>
            </a:prstGeom>
            <a:noFill/>
            <a:ln w="38100" cap="flat">
              <a:solidFill>
                <a:srgbClr val="FFFFFF"/>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914400">
                <a:defRPr sz="4200">
                  <a:solidFill>
                    <a:srgbClr val="FFFFFF"/>
                  </a:solidFill>
                </a:defRPr>
              </a:pPr>
            </a:p>
            <a:p>
              <a:pPr algn="ctr" defTabSz="914400">
                <a:defRPr sz="5000">
                  <a:solidFill>
                    <a:srgbClr val="FFFFFF"/>
                  </a:solidFill>
                </a:defRPr>
              </a:pPr>
              <a:r>
                <a:t>Illumination</a:t>
              </a:r>
            </a:p>
            <a:p>
              <a:pPr algn="ctr" defTabSz="914400">
                <a:defRPr sz="4200">
                  <a:solidFill>
                    <a:srgbClr val="FFFFFF"/>
                  </a:solidFill>
                </a:defRPr>
              </a:pPr>
              <a:r>
                <a:t>(environment map)</a:t>
              </a:r>
            </a:p>
          </p:txBody>
        </p:sp>
        <p:sp>
          <p:nvSpPr>
            <p:cNvPr id="341" name="Decoder"/>
            <p:cNvSpPr/>
            <p:nvPr/>
          </p:nvSpPr>
          <p:spPr>
            <a:xfrm rot="16200000">
              <a:off x="-1074201" y="1074200"/>
              <a:ext cx="3736350" cy="158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2" y="0"/>
                  </a:moveTo>
                  <a:lnTo>
                    <a:pt x="0" y="21600"/>
                  </a:lnTo>
                  <a:lnTo>
                    <a:pt x="21600" y="21600"/>
                  </a:lnTo>
                  <a:lnTo>
                    <a:pt x="18627" y="0"/>
                  </a:lnTo>
                  <a:lnTo>
                    <a:pt x="2972" y="0"/>
                  </a:lnTo>
                  <a:close/>
                </a:path>
              </a:pathLst>
            </a:custGeom>
            <a:noFill/>
            <a:ln w="50800" cap="flat">
              <a:solidFill>
                <a:srgbClr val="FFFFFF"/>
              </a:solidFill>
              <a:prstDash val="solid"/>
              <a:round/>
            </a:ln>
            <a:effectLst>
              <a:outerShdw sx="100000" sy="100000" kx="0" ky="0" algn="b" rotWithShape="0" blurRad="152400" dist="101600" dir="5400000">
                <a:srgbClr val="4E3B30">
                  <a:alpha val="60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a:solidFill>
                    <a:srgbClr val="FFFFFF"/>
                  </a:solidFill>
                </a:defRPr>
              </a:lvl1pPr>
            </a:lstStyle>
            <a:p>
              <a:pPr/>
              <a:r>
                <a:t>Decoder</a:t>
              </a:r>
            </a:p>
          </p:txBody>
        </p:sp>
      </p:grpSp>
      <p:grpSp>
        <p:nvGrpSpPr>
          <p:cNvPr id="346" name="Group"/>
          <p:cNvGrpSpPr/>
          <p:nvPr/>
        </p:nvGrpSpPr>
        <p:grpSpPr>
          <a:xfrm>
            <a:off x="8840313" y="3825564"/>
            <a:ext cx="5516706" cy="8503490"/>
            <a:chOff x="0" y="0"/>
            <a:chExt cx="5516704" cy="8503488"/>
          </a:xfrm>
        </p:grpSpPr>
        <p:sp>
          <p:nvSpPr>
            <p:cNvPr id="343" name="Encoder"/>
            <p:cNvSpPr/>
            <p:nvPr/>
          </p:nvSpPr>
          <p:spPr>
            <a:xfrm rot="5400000">
              <a:off x="-1074201" y="1074200"/>
              <a:ext cx="3736350" cy="158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2" y="0"/>
                  </a:moveTo>
                  <a:lnTo>
                    <a:pt x="0" y="21600"/>
                  </a:lnTo>
                  <a:lnTo>
                    <a:pt x="21600" y="21600"/>
                  </a:lnTo>
                  <a:lnTo>
                    <a:pt x="18627" y="0"/>
                  </a:lnTo>
                  <a:lnTo>
                    <a:pt x="2972" y="0"/>
                  </a:lnTo>
                  <a:close/>
                </a:path>
              </a:pathLst>
            </a:custGeom>
            <a:noFill/>
            <a:ln w="50800" cap="flat">
              <a:solidFill>
                <a:srgbClr val="FFFFFF"/>
              </a:solidFill>
              <a:prstDash val="solid"/>
              <a:round/>
            </a:ln>
            <a:effectLst>
              <a:outerShdw sx="100000" sy="100000" kx="0" ky="0" algn="b" rotWithShape="0" blurRad="152400" dist="101600" dir="5400000">
                <a:srgbClr val="4E3B30">
                  <a:alpha val="60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a:solidFill>
                    <a:srgbClr val="FFFFFF"/>
                  </a:solidFill>
                </a:defRPr>
              </a:lvl1pPr>
            </a:lstStyle>
            <a:p>
              <a:pPr/>
              <a:r>
                <a:t>Encoder</a:t>
              </a:r>
            </a:p>
          </p:txBody>
        </p:sp>
        <p:sp>
          <p:nvSpPr>
            <p:cNvPr id="344" name="Encoder"/>
            <p:cNvSpPr/>
            <p:nvPr/>
          </p:nvSpPr>
          <p:spPr>
            <a:xfrm rot="5400000">
              <a:off x="-1074201" y="5841339"/>
              <a:ext cx="3736350" cy="1587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2" y="0"/>
                  </a:moveTo>
                  <a:lnTo>
                    <a:pt x="0" y="21600"/>
                  </a:lnTo>
                  <a:lnTo>
                    <a:pt x="21600" y="21600"/>
                  </a:lnTo>
                  <a:lnTo>
                    <a:pt x="18627" y="0"/>
                  </a:lnTo>
                  <a:lnTo>
                    <a:pt x="2972" y="0"/>
                  </a:lnTo>
                  <a:close/>
                </a:path>
              </a:pathLst>
            </a:custGeom>
            <a:noFill/>
            <a:ln w="50800" cap="flat">
              <a:solidFill>
                <a:srgbClr val="FFFFFF"/>
              </a:solidFill>
              <a:prstDash val="solid"/>
              <a:round/>
            </a:ln>
            <a:effectLst>
              <a:outerShdw sx="100000" sy="100000" kx="0" ky="0" algn="b" rotWithShape="0" blurRad="152400" dist="101600" dir="5400000">
                <a:srgbClr val="4E3B30">
                  <a:alpha val="60000"/>
                </a:srgbClr>
              </a:outerShdw>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a:solidFill>
                    <a:srgbClr val="FFFFFF"/>
                  </a:solidFill>
                </a:defRPr>
              </a:lvl1pPr>
            </a:lstStyle>
            <a:p>
              <a:pPr/>
              <a:r>
                <a:t>Encoder</a:t>
              </a:r>
            </a:p>
          </p:txBody>
        </p:sp>
        <p:sp>
          <p:nvSpPr>
            <p:cNvPr id="345" name="TextBox 43"/>
            <p:cNvSpPr/>
            <p:nvPr/>
          </p:nvSpPr>
          <p:spPr>
            <a:xfrm>
              <a:off x="4246704" y="1208765"/>
              <a:ext cx="1270001" cy="1270001"/>
            </a:xfrm>
            <a:prstGeom prst="line">
              <a:avLst/>
            </a:prstGeom>
            <a:noFill/>
            <a:ln w="38100" cap="flat">
              <a:solidFill>
                <a:srgbClr val="FFFFFF"/>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914400">
                <a:defRPr sz="4200">
                  <a:solidFill>
                    <a:srgbClr val="FFFFFF"/>
                  </a:solidFill>
                </a:defRPr>
              </a:pPr>
            </a:p>
            <a:p>
              <a:pPr algn="ctr" defTabSz="914400">
                <a:defRPr sz="4200">
                  <a:solidFill>
                    <a:srgbClr val="FFFFFF"/>
                  </a:solidFill>
                </a:defRPr>
              </a:pPr>
            </a:p>
            <a:p>
              <a:pPr algn="ctr" defTabSz="914400">
                <a:defRPr sz="4200">
                  <a:solidFill>
                    <a:srgbClr val="FFFFFF"/>
                  </a:solidFill>
                </a:defRPr>
              </a:pPr>
            </a:p>
            <a:p>
              <a:pPr algn="ctr" defTabSz="914400">
                <a:defRPr sz="1600">
                  <a:solidFill>
                    <a:srgbClr val="FFFFFF"/>
                  </a:solidFill>
                </a:defRPr>
              </a:pPr>
            </a:p>
            <a:p>
              <a:pPr algn="ctr" defTabSz="914400">
                <a:defRPr sz="4200">
                  <a:solidFill>
                    <a:srgbClr val="FFFFFF"/>
                  </a:solidFill>
                </a:defRPr>
              </a:pPr>
              <a:r>
                <a:t>Latent Vector     </a:t>
              </a:r>
              <a:br/>
            </a:p>
            <a:p>
              <a:pPr algn="ctr" defTabSz="914400">
                <a:defRPr sz="4200">
                  <a:solidFill>
                    <a:srgbClr val="FFFFFF"/>
                  </a:solidFill>
                </a:defRPr>
              </a:pPr>
            </a:p>
            <a:p>
              <a:pPr algn="ctr" defTabSz="914400">
                <a:defRPr sz="4200">
                  <a:solidFill>
                    <a:srgbClr val="FFFFFF"/>
                  </a:solidFill>
                </a:defRPr>
              </a:pPr>
            </a:p>
            <a:p>
              <a:pPr algn="ctr" defTabSz="914400">
                <a:defRPr sz="4200">
                  <a:solidFill>
                    <a:srgbClr val="FFFFFF"/>
                  </a:solidFill>
                </a:defRPr>
              </a:pPr>
            </a:p>
          </p:txBody>
        </p:sp>
      </p:grpSp>
      <p:pic>
        <p:nvPicPr>
          <p:cNvPr id="347" name="mathbf_z.pdf" descr="mathbf_z.pdf"/>
          <p:cNvPicPr>
            <a:picLocks noChangeAspect="1"/>
          </p:cNvPicPr>
          <p:nvPr/>
        </p:nvPicPr>
        <p:blipFill>
          <a:blip r:embed="rId5">
            <a:extLst/>
          </a:blip>
          <a:stretch>
            <a:fillRect/>
          </a:stretch>
        </p:blipFill>
        <p:spPr>
          <a:xfrm>
            <a:off x="12778589" y="8194078"/>
            <a:ext cx="616858" cy="65541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6"/>
                                        </p:tgtEl>
                                        <p:attrNameLst>
                                          <p:attrName>style.visibility</p:attrName>
                                        </p:attrNameLst>
                                      </p:cBhvr>
                                      <p:to>
                                        <p:strVal val="visible"/>
                                      </p:to>
                                    </p:set>
                                    <p:animEffect filter="fade" transition="in">
                                      <p:cBhvr>
                                        <p:cTn id="7" dur="1000"/>
                                        <p:tgtEl>
                                          <p:spTgt spid="34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47"/>
                                        </p:tgtEl>
                                        <p:attrNameLst>
                                          <p:attrName>style.visibility</p:attrName>
                                        </p:attrNameLst>
                                      </p:cBhvr>
                                      <p:to>
                                        <p:strVal val="visible"/>
                                      </p:to>
                                    </p:set>
                                    <p:animEffect filter="fade" transition="in">
                                      <p:cBhvr>
                                        <p:cTn id="11" dur="1000"/>
                                        <p:tgtEl>
                                          <p:spTgt spid="34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42"/>
                                        </p:tgtEl>
                                        <p:attrNameLst>
                                          <p:attrName>style.visibility</p:attrName>
                                        </p:attrNameLst>
                                      </p:cBhvr>
                                      <p:to>
                                        <p:strVal val="visible"/>
                                      </p:to>
                                    </p:set>
                                    <p:animEffect filter="fade" transition="in">
                                      <p:cBhvr>
                                        <p:cTn id="16"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2"/>
      <p:bldP build="whole" bldLvl="1" animBg="1" rev="0" advAuto="0" spid="342" grpId="3"/>
      <p:bldP build="whole" bldLvl="1" animBg="1" rev="0" advAuto="0" spid="346"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How do we train…"/>
          <p:cNvSpPr txBox="1"/>
          <p:nvPr>
            <p:ph type="title"/>
          </p:nvPr>
        </p:nvSpPr>
        <p:spPr>
          <a:xfrm>
            <a:off x="1295063" y="2162681"/>
            <a:ext cx="21836442" cy="9390638"/>
          </a:xfrm>
          <a:prstGeom prst="rect">
            <a:avLst/>
          </a:prstGeom>
        </p:spPr>
        <p:txBody>
          <a:bodyPr/>
          <a:lstStyle/>
          <a:p>
            <a:pPr>
              <a:defRPr sz="20000"/>
            </a:pPr>
            <a:r>
              <a:t>How do we train</a:t>
            </a:r>
          </a:p>
          <a:p>
            <a:pPr>
              <a:defRPr sz="20000"/>
            </a:pPr>
            <a:r>
              <a:t>SkyNet*?</a:t>
            </a:r>
          </a:p>
        </p:txBody>
      </p:sp>
      <p:sp>
        <p:nvSpPr>
          <p:cNvPr id="352" name="*and keep it under control"/>
          <p:cNvSpPr txBox="1"/>
          <p:nvPr/>
        </p:nvSpPr>
        <p:spPr>
          <a:xfrm>
            <a:off x="15810364" y="12283033"/>
            <a:ext cx="7479031" cy="863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*and keep it under control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4" name="Illumination capture and estimation"/>
          <p:cNvSpPr txBox="1"/>
          <p:nvPr>
            <p:ph type="title"/>
          </p:nvPr>
        </p:nvSpPr>
        <p:spPr>
          <a:prstGeom prst="rect">
            <a:avLst/>
          </a:prstGeom>
        </p:spPr>
        <p:txBody>
          <a:bodyPr lIns="38100" tIns="38100" rIns="38100" bIns="38100"/>
          <a:lstStyle>
            <a:lvl1pPr algn="l">
              <a:defRPr sz="10800">
                <a:latin typeface="Helvetica Neue Thin"/>
                <a:ea typeface="Helvetica Neue Thin"/>
                <a:cs typeface="Helvetica Neue Thin"/>
                <a:sym typeface="Helvetica Neue Thin"/>
              </a:defRPr>
            </a:lvl1pPr>
          </a:lstStyle>
          <a:p>
            <a:pPr/>
            <a:r>
              <a:t>Illumination capture and estimation</a:t>
            </a:r>
          </a:p>
        </p:txBody>
      </p:sp>
      <p:grpSp>
        <p:nvGrpSpPr>
          <p:cNvPr id="357" name="Group"/>
          <p:cNvGrpSpPr/>
          <p:nvPr/>
        </p:nvGrpSpPr>
        <p:grpSpPr>
          <a:xfrm>
            <a:off x="1172452" y="3148340"/>
            <a:ext cx="7010401" cy="9046816"/>
            <a:chOff x="134619" y="0"/>
            <a:chExt cx="7010400" cy="9046815"/>
          </a:xfrm>
        </p:grpSpPr>
        <p:pic>
          <p:nvPicPr>
            <p:cNvPr id="355" name="Screen Shot 2017-07-09 at 1.29.57 PM.png" descr="Screen Shot 2017-07-09 at 1.29.57 PM.png"/>
            <p:cNvPicPr>
              <a:picLocks noChangeAspect="1"/>
            </p:cNvPicPr>
            <p:nvPr/>
          </p:nvPicPr>
          <p:blipFill>
            <a:blip r:embed="rId3">
              <a:extLst/>
            </a:blip>
            <a:stretch>
              <a:fillRect/>
            </a:stretch>
          </p:blipFill>
          <p:spPr>
            <a:xfrm>
              <a:off x="134619" y="0"/>
              <a:ext cx="7010401" cy="6781800"/>
            </a:xfrm>
            <a:prstGeom prst="rect">
              <a:avLst/>
            </a:prstGeom>
            <a:ln w="12700" cap="flat">
              <a:noFill/>
              <a:miter lim="400000"/>
            </a:ln>
            <a:effectLst/>
          </p:spPr>
        </p:pic>
        <p:sp>
          <p:nvSpPr>
            <p:cNvPr id="356" name="1. Known object in scene [Lombardi et al. ’15]"/>
            <p:cNvSpPr/>
            <p:nvPr/>
          </p:nvSpPr>
          <p:spPr>
            <a:xfrm>
              <a:off x="3639819" y="7776815"/>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1. Known object in scene</a:t>
              </a:r>
              <a:br/>
              <a:r>
                <a:rPr sz="3500"/>
                <a:t>[Lombardi et al. ’15]</a:t>
              </a:r>
            </a:p>
          </p:txBody>
        </p:sp>
      </p:grpSp>
      <p:grpSp>
        <p:nvGrpSpPr>
          <p:cNvPr id="361" name="Group"/>
          <p:cNvGrpSpPr/>
          <p:nvPr/>
        </p:nvGrpSpPr>
        <p:grpSpPr>
          <a:xfrm>
            <a:off x="9374385" y="3720132"/>
            <a:ext cx="5635229" cy="6847236"/>
            <a:chOff x="604400" y="0"/>
            <a:chExt cx="5635228" cy="6847234"/>
          </a:xfrm>
        </p:grpSpPr>
        <p:pic>
          <p:nvPicPr>
            <p:cNvPr id="358" name="Screen Shot 2017-07-09 at 1.33.13 PM.png" descr="Screen Shot 2017-07-09 at 1.33.13 PM.png"/>
            <p:cNvPicPr>
              <a:picLocks noChangeAspect="1"/>
            </p:cNvPicPr>
            <p:nvPr/>
          </p:nvPicPr>
          <p:blipFill>
            <a:blip r:embed="rId4">
              <a:extLst/>
            </a:blip>
            <a:srcRect l="0" t="0" r="47859" b="0"/>
            <a:stretch>
              <a:fillRect/>
            </a:stretch>
          </p:blipFill>
          <p:spPr>
            <a:xfrm>
              <a:off x="604400" y="0"/>
              <a:ext cx="5635229" cy="2146300"/>
            </a:xfrm>
            <a:prstGeom prst="rect">
              <a:avLst/>
            </a:prstGeom>
            <a:ln w="12700" cap="flat">
              <a:noFill/>
              <a:miter lim="400000"/>
            </a:ln>
            <a:effectLst/>
          </p:spPr>
        </p:pic>
        <p:pic>
          <p:nvPicPr>
            <p:cNvPr id="359" name="Screen Shot 2017-07-09 at 1.33.13 PM.png" descr="Screen Shot 2017-07-09 at 1.33.13 PM.png"/>
            <p:cNvPicPr>
              <a:picLocks noChangeAspect="1"/>
            </p:cNvPicPr>
            <p:nvPr/>
          </p:nvPicPr>
          <p:blipFill>
            <a:blip r:embed="rId4">
              <a:extLst/>
            </a:blip>
            <a:srcRect l="52432" t="0" r="0" b="0"/>
            <a:stretch>
              <a:fillRect/>
            </a:stretch>
          </p:blipFill>
          <p:spPr>
            <a:xfrm>
              <a:off x="604400" y="2042765"/>
              <a:ext cx="5635098" cy="2352616"/>
            </a:xfrm>
            <a:prstGeom prst="rect">
              <a:avLst/>
            </a:prstGeom>
            <a:ln w="12700" cap="flat">
              <a:noFill/>
              <a:miter lim="400000"/>
            </a:ln>
            <a:effectLst/>
          </p:spPr>
        </p:pic>
        <p:sp>
          <p:nvSpPr>
            <p:cNvPr id="360" name="2. Handcrafted features…"/>
            <p:cNvSpPr/>
            <p:nvPr/>
          </p:nvSpPr>
          <p:spPr>
            <a:xfrm>
              <a:off x="3422014" y="5577234"/>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2. Handcrafted features</a:t>
              </a:r>
            </a:p>
            <a:p>
              <a:pPr algn="ctr" defTabSz="825500">
                <a:defRPr sz="3500">
                  <a:solidFill>
                    <a:srgbClr val="FFFFFF"/>
                  </a:solidFill>
                  <a:latin typeface="Helvetica Light"/>
                  <a:ea typeface="Helvetica Light"/>
                  <a:cs typeface="Helvetica Light"/>
                  <a:sym typeface="Helvetica Light"/>
                </a:defRPr>
              </a:pPr>
              <a:r>
                <a:t>[Lalonde et al ‘12]</a:t>
              </a:r>
            </a:p>
          </p:txBody>
        </p:sp>
      </p:grpSp>
      <p:sp>
        <p:nvSpPr>
          <p:cNvPr id="362" name="Slide Number"/>
          <p:cNvSpPr txBox="1"/>
          <p:nvPr>
            <p:ph type="sldNum" sz="quarter" idx="2"/>
          </p:nvPr>
        </p:nvSpPr>
        <p:spPr>
          <a:xfrm>
            <a:off x="12055843" y="13081000"/>
            <a:ext cx="259614" cy="4064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2200"/>
            </a:lvl1pPr>
          </a:lstStyle>
          <a:p>
            <a:pPr/>
            <a:fld id="{86CB4B4D-7CA3-9044-876B-883B54F8677D}" type="slidenum"/>
          </a:p>
        </p:txBody>
      </p:sp>
      <p:pic>
        <p:nvPicPr>
          <p:cNvPr id="363" name="Image" descr="Image"/>
          <p:cNvPicPr>
            <a:picLocks noChangeAspect="1"/>
          </p:cNvPicPr>
          <p:nvPr/>
        </p:nvPicPr>
        <p:blipFill>
          <a:blip r:embed="rId5">
            <a:extLst/>
          </a:blip>
          <a:stretch>
            <a:fillRect/>
          </a:stretch>
        </p:blipFill>
        <p:spPr>
          <a:xfrm>
            <a:off x="16066527" y="3350999"/>
            <a:ext cx="7920774" cy="5673932"/>
          </a:xfrm>
          <a:prstGeom prst="rect">
            <a:avLst/>
          </a:prstGeom>
          <a:ln w="12700">
            <a:miter lim="400000"/>
          </a:ln>
        </p:spPr>
      </p:pic>
      <p:sp>
        <p:nvSpPr>
          <p:cNvPr id="364" name="3. Parametric sky model…"/>
          <p:cNvSpPr txBox="1"/>
          <p:nvPr/>
        </p:nvSpPr>
        <p:spPr>
          <a:xfrm>
            <a:off x="16547114" y="9067061"/>
            <a:ext cx="6959601" cy="13970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a:solidFill>
                  <a:srgbClr val="FFFFFF"/>
                </a:solidFill>
                <a:latin typeface="Helvetica Light"/>
                <a:ea typeface="Helvetica Light"/>
                <a:cs typeface="Helvetica Light"/>
                <a:sym typeface="Helvetica Light"/>
              </a:defRPr>
            </a:pPr>
            <a:r>
              <a:t>3. Parametric sky model</a:t>
            </a:r>
          </a:p>
          <a:p>
            <a:pPr algn="ctr" defTabSz="825500">
              <a:defRPr sz="3500">
                <a:solidFill>
                  <a:srgbClr val="FFFFFF"/>
                </a:solidFill>
                <a:latin typeface="Helvetica Light"/>
                <a:ea typeface="Helvetica Light"/>
                <a:cs typeface="Helvetica Light"/>
                <a:sym typeface="Helvetica Light"/>
              </a:defRPr>
            </a:pPr>
            <a:r>
              <a:t>[Hold-Geoffroy et al ’17]</a:t>
            </a:r>
          </a:p>
        </p:txBody>
      </p:sp>
      <p:sp>
        <p:nvSpPr>
          <p:cNvPr id="365" name="Rectangle"/>
          <p:cNvSpPr/>
          <p:nvPr/>
        </p:nvSpPr>
        <p:spPr>
          <a:xfrm>
            <a:off x="8460755" y="2890859"/>
            <a:ext cx="7462490" cy="9940882"/>
          </a:xfrm>
          <a:prstGeom prst="rect">
            <a:avLst/>
          </a:prstGeom>
          <a:solidFill>
            <a:srgbClr val="000000">
              <a:alpha val="75000"/>
            </a:srgbClr>
          </a:solidFill>
          <a:ln w="12700">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
        <p:nvSpPr>
          <p:cNvPr id="366" name="Rectangle"/>
          <p:cNvSpPr/>
          <p:nvPr/>
        </p:nvSpPr>
        <p:spPr>
          <a:xfrm>
            <a:off x="130599" y="2658999"/>
            <a:ext cx="8434464" cy="9940883"/>
          </a:xfrm>
          <a:prstGeom prst="rect">
            <a:avLst/>
          </a:prstGeom>
          <a:solidFill>
            <a:srgbClr val="000000">
              <a:alpha val="75000"/>
            </a:srgbClr>
          </a:solidFill>
          <a:ln w="12700">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6"/>
                                        </p:tgtEl>
                                        <p:attrNameLst>
                                          <p:attrName>style.visibility</p:attrName>
                                        </p:attrNameLst>
                                      </p:cBhvr>
                                      <p:to>
                                        <p:strVal val="visible"/>
                                      </p:to>
                                    </p:set>
                                    <p:animEffect filter="fade" transition="in">
                                      <p:cBhvr>
                                        <p:cTn id="7" dur="1000"/>
                                        <p:tgtEl>
                                          <p:spTgt spid="36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57"/>
                                        </p:tgtEl>
                                        <p:attrNameLst>
                                          <p:attrName>style.visibility</p:attrName>
                                        </p:attrNameLst>
                                      </p:cBhvr>
                                      <p:to>
                                        <p:strVal val="visible"/>
                                      </p:to>
                                    </p:set>
                                    <p:animEffect filter="fade" transition="in">
                                      <p:cBhvr>
                                        <p:cTn id="11" dur="1000"/>
                                        <p:tgtEl>
                                          <p:spTgt spid="35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65"/>
                                        </p:tgtEl>
                                        <p:attrNameLst>
                                          <p:attrName>style.visibility</p:attrName>
                                        </p:attrNameLst>
                                      </p:cBhvr>
                                      <p:to>
                                        <p:strVal val="visible"/>
                                      </p:to>
                                    </p:set>
                                    <p:animEffect filter="fade" transition="in">
                                      <p:cBhvr>
                                        <p:cTn id="16" dur="1000"/>
                                        <p:tgtEl>
                                          <p:spTgt spid="365"/>
                                        </p:tgtEl>
                                      </p:cBhvr>
                                    </p:animEffect>
                                  </p:childTnLst>
                                </p:cTn>
                              </p:par>
                            </p:childTnLst>
                          </p:cTn>
                        </p:par>
                        <p:par>
                          <p:cTn id="17" fill="hold">
                            <p:stCondLst>
                              <p:cond delay="1000"/>
                            </p:stCondLst>
                            <p:childTnLst>
                              <p:par>
                                <p:cTn id="18" presetClass="entr" nodeType="afterEffect" presetID="10" grpId="4" fill="hold">
                                  <p:stCondLst>
                                    <p:cond delay="0"/>
                                  </p:stCondLst>
                                  <p:iterate type="el" backwards="0">
                                    <p:tmAbs val="0"/>
                                  </p:iterate>
                                  <p:childTnLst>
                                    <p:set>
                                      <p:cBhvr>
                                        <p:cTn id="19" fill="hold"/>
                                        <p:tgtEl>
                                          <p:spTgt spid="361"/>
                                        </p:tgtEl>
                                        <p:attrNameLst>
                                          <p:attrName>style.visibility</p:attrName>
                                        </p:attrNameLst>
                                      </p:cBhvr>
                                      <p:to>
                                        <p:strVal val="visible"/>
                                      </p:to>
                                    </p:set>
                                    <p:animEffect filter="fade" transition="in">
                                      <p:cBhvr>
                                        <p:cTn id="20" dur="1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3"/>
      <p:bldP build="whole" bldLvl="1" animBg="1" rev="0" advAuto="0" spid="366" grpId="1"/>
      <p:bldP build="whole" bldLvl="1" animBg="1" rev="0" advAuto="0" spid="361" grpId="4"/>
      <p:bldP build="whole" bldLvl="1" animBg="1" rev="0" advAuto="0" spid="357"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0" name="Our work"/>
          <p:cNvSpPr txBox="1"/>
          <p:nvPr>
            <p:ph type="title"/>
          </p:nvPr>
        </p:nvSpPr>
        <p:spPr>
          <a:prstGeom prst="rect">
            <a:avLst/>
          </a:prstGeom>
        </p:spPr>
        <p:txBody>
          <a:bodyPr lIns="38100" tIns="38100" rIns="38100" bIns="38100"/>
          <a:lstStyle>
            <a:lvl1pPr algn="l">
              <a:defRPr sz="10800">
                <a:latin typeface="Helvetica Neue Thin"/>
                <a:ea typeface="Helvetica Neue Thin"/>
                <a:cs typeface="Helvetica Neue Thin"/>
                <a:sym typeface="Helvetica Neue Thin"/>
              </a:defRPr>
            </a:lvl1pPr>
          </a:lstStyle>
          <a:p>
            <a:pPr/>
            <a:r>
              <a:t>Our work</a:t>
            </a:r>
          </a:p>
        </p:txBody>
      </p:sp>
      <p:grpSp>
        <p:nvGrpSpPr>
          <p:cNvPr id="373" name="Group"/>
          <p:cNvGrpSpPr/>
          <p:nvPr/>
        </p:nvGrpSpPr>
        <p:grpSpPr>
          <a:xfrm>
            <a:off x="658038" y="3934792"/>
            <a:ext cx="7874001" cy="6773516"/>
            <a:chOff x="0" y="0"/>
            <a:chExt cx="7874000" cy="6773515"/>
          </a:xfrm>
        </p:grpSpPr>
        <p:pic>
          <p:nvPicPr>
            <p:cNvPr id="371" name="Screen Shot 2017-07-09 at 1.24.02 PM.png" descr="Screen Shot 2017-07-09 at 1.24.02 PM.png"/>
            <p:cNvPicPr>
              <a:picLocks noChangeAspect="1"/>
            </p:cNvPicPr>
            <p:nvPr/>
          </p:nvPicPr>
          <p:blipFill>
            <a:blip r:embed="rId3">
              <a:extLst/>
            </a:blip>
            <a:stretch>
              <a:fillRect/>
            </a:stretch>
          </p:blipFill>
          <p:spPr>
            <a:xfrm>
              <a:off x="0" y="0"/>
              <a:ext cx="7874000" cy="4572000"/>
            </a:xfrm>
            <a:prstGeom prst="rect">
              <a:avLst/>
            </a:prstGeom>
            <a:ln w="12700" cap="flat">
              <a:noFill/>
              <a:miter lim="400000"/>
            </a:ln>
            <a:effectLst/>
          </p:spPr>
        </p:pic>
        <p:sp>
          <p:nvSpPr>
            <p:cNvPr id="372" name="1. Specialized equipment…"/>
            <p:cNvSpPr/>
            <p:nvPr/>
          </p:nvSpPr>
          <p:spPr>
            <a:xfrm>
              <a:off x="3937000" y="5503515"/>
              <a:ext cx="1270000"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1. Specialized equipment</a:t>
              </a:r>
            </a:p>
            <a:p>
              <a:pPr algn="ctr" defTabSz="825500">
                <a:defRPr sz="3500">
                  <a:solidFill>
                    <a:srgbClr val="FFFFFF"/>
                  </a:solidFill>
                  <a:latin typeface="Helvetica Light"/>
                  <a:ea typeface="Helvetica Light"/>
                  <a:cs typeface="Helvetica Light"/>
                  <a:sym typeface="Helvetica Light"/>
                </a:defRPr>
              </a:pPr>
              <a:r>
                <a:t>[Stumpfel et al. ’04]</a:t>
              </a:r>
            </a:p>
          </p:txBody>
        </p:sp>
      </p:grpSp>
      <p:grpSp>
        <p:nvGrpSpPr>
          <p:cNvPr id="376" name="Group"/>
          <p:cNvGrpSpPr/>
          <p:nvPr/>
        </p:nvGrpSpPr>
        <p:grpSpPr>
          <a:xfrm>
            <a:off x="9503986" y="2829892"/>
            <a:ext cx="7010401" cy="9046816"/>
            <a:chOff x="134619" y="0"/>
            <a:chExt cx="7010400" cy="9046815"/>
          </a:xfrm>
        </p:grpSpPr>
        <p:pic>
          <p:nvPicPr>
            <p:cNvPr id="374" name="Screen Shot 2017-07-09 at 1.29.57 PM.png" descr="Screen Shot 2017-07-09 at 1.29.57 PM.png"/>
            <p:cNvPicPr>
              <a:picLocks noChangeAspect="1"/>
            </p:cNvPicPr>
            <p:nvPr/>
          </p:nvPicPr>
          <p:blipFill>
            <a:blip r:embed="rId4">
              <a:extLst/>
            </a:blip>
            <a:stretch>
              <a:fillRect/>
            </a:stretch>
          </p:blipFill>
          <p:spPr>
            <a:xfrm>
              <a:off x="134619" y="0"/>
              <a:ext cx="7010401" cy="6781800"/>
            </a:xfrm>
            <a:prstGeom prst="rect">
              <a:avLst/>
            </a:prstGeom>
            <a:ln w="12700" cap="flat">
              <a:noFill/>
              <a:miter lim="400000"/>
            </a:ln>
            <a:effectLst/>
          </p:spPr>
        </p:pic>
        <p:sp>
          <p:nvSpPr>
            <p:cNvPr id="375" name="2. Known object in scene [Lombardi et al. ’15]"/>
            <p:cNvSpPr/>
            <p:nvPr/>
          </p:nvSpPr>
          <p:spPr>
            <a:xfrm>
              <a:off x="3639819" y="7776815"/>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2. Known object in scene</a:t>
              </a:r>
              <a:br/>
              <a:r>
                <a:rPr sz="3500"/>
                <a:t>[Lombardi et al. ’15]</a:t>
              </a:r>
            </a:p>
          </p:txBody>
        </p:sp>
      </p:grpSp>
      <p:grpSp>
        <p:nvGrpSpPr>
          <p:cNvPr id="380" name="Group"/>
          <p:cNvGrpSpPr/>
          <p:nvPr/>
        </p:nvGrpSpPr>
        <p:grpSpPr>
          <a:xfrm>
            <a:off x="17486333" y="3816077"/>
            <a:ext cx="5635229" cy="6847235"/>
            <a:chOff x="604400" y="0"/>
            <a:chExt cx="5635228" cy="6847234"/>
          </a:xfrm>
        </p:grpSpPr>
        <p:pic>
          <p:nvPicPr>
            <p:cNvPr id="377" name="Screen Shot 2017-07-09 at 1.33.13 PM.png" descr="Screen Shot 2017-07-09 at 1.33.13 PM.png"/>
            <p:cNvPicPr>
              <a:picLocks noChangeAspect="1"/>
            </p:cNvPicPr>
            <p:nvPr/>
          </p:nvPicPr>
          <p:blipFill>
            <a:blip r:embed="rId5">
              <a:extLst/>
            </a:blip>
            <a:srcRect l="0" t="0" r="47859" b="0"/>
            <a:stretch>
              <a:fillRect/>
            </a:stretch>
          </p:blipFill>
          <p:spPr>
            <a:xfrm>
              <a:off x="604400" y="0"/>
              <a:ext cx="5635229" cy="2146300"/>
            </a:xfrm>
            <a:prstGeom prst="rect">
              <a:avLst/>
            </a:prstGeom>
            <a:ln w="12700" cap="flat">
              <a:noFill/>
              <a:miter lim="400000"/>
            </a:ln>
            <a:effectLst/>
          </p:spPr>
        </p:pic>
        <p:pic>
          <p:nvPicPr>
            <p:cNvPr id="378" name="Screen Shot 2017-07-09 at 1.33.13 PM.png" descr="Screen Shot 2017-07-09 at 1.33.13 PM.png"/>
            <p:cNvPicPr>
              <a:picLocks noChangeAspect="1"/>
            </p:cNvPicPr>
            <p:nvPr/>
          </p:nvPicPr>
          <p:blipFill>
            <a:blip r:embed="rId5">
              <a:extLst/>
            </a:blip>
            <a:srcRect l="52432" t="0" r="0" b="0"/>
            <a:stretch>
              <a:fillRect/>
            </a:stretch>
          </p:blipFill>
          <p:spPr>
            <a:xfrm>
              <a:off x="604400" y="2042765"/>
              <a:ext cx="5635098" cy="2352616"/>
            </a:xfrm>
            <a:prstGeom prst="rect">
              <a:avLst/>
            </a:prstGeom>
            <a:ln w="12700" cap="flat">
              <a:noFill/>
              <a:miter lim="400000"/>
            </a:ln>
            <a:effectLst/>
          </p:spPr>
        </p:pic>
        <p:sp>
          <p:nvSpPr>
            <p:cNvPr id="379" name="3. Handcrafted features…"/>
            <p:cNvSpPr/>
            <p:nvPr/>
          </p:nvSpPr>
          <p:spPr>
            <a:xfrm>
              <a:off x="3422014" y="5577234"/>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3. Handcrafted features</a:t>
              </a:r>
            </a:p>
            <a:p>
              <a:pPr algn="ctr" defTabSz="825500">
                <a:defRPr sz="3500">
                  <a:solidFill>
                    <a:srgbClr val="FFFFFF"/>
                  </a:solidFill>
                  <a:latin typeface="Helvetica Light"/>
                  <a:ea typeface="Helvetica Light"/>
                  <a:cs typeface="Helvetica Light"/>
                  <a:sym typeface="Helvetica Light"/>
                </a:defRPr>
              </a:pPr>
              <a:r>
                <a:t>[Lalonde et al ‘12]</a:t>
              </a:r>
            </a:p>
          </p:txBody>
        </p:sp>
      </p:grpSp>
      <p:sp>
        <p:nvSpPr>
          <p:cNvPr id="381" name="Line"/>
          <p:cNvSpPr/>
          <p:nvPr/>
        </p:nvSpPr>
        <p:spPr>
          <a:xfrm>
            <a:off x="929521" y="9253279"/>
            <a:ext cx="7649226" cy="1"/>
          </a:xfrm>
          <a:prstGeom prst="line">
            <a:avLst/>
          </a:prstGeom>
          <a:ln w="152400">
            <a:solidFill>
              <a:srgbClr val="D45954"/>
            </a:solidFill>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
        <p:nvSpPr>
          <p:cNvPr id="382" name="Line"/>
          <p:cNvSpPr/>
          <p:nvPr/>
        </p:nvSpPr>
        <p:spPr>
          <a:xfrm>
            <a:off x="9184573" y="10428345"/>
            <a:ext cx="7649226" cy="1"/>
          </a:xfrm>
          <a:prstGeom prst="line">
            <a:avLst/>
          </a:prstGeom>
          <a:ln w="152400">
            <a:solidFill>
              <a:srgbClr val="D45954"/>
            </a:solidFill>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
        <p:nvSpPr>
          <p:cNvPr id="383" name="Line"/>
          <p:cNvSpPr/>
          <p:nvPr/>
        </p:nvSpPr>
        <p:spPr>
          <a:xfrm>
            <a:off x="16767054" y="9177079"/>
            <a:ext cx="7020560" cy="1"/>
          </a:xfrm>
          <a:prstGeom prst="line">
            <a:avLst/>
          </a:prstGeom>
          <a:ln w="152400">
            <a:solidFill>
              <a:srgbClr val="D45954"/>
            </a:solidFill>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
        <p:nvSpPr>
          <p:cNvPr id="384" name="Conventional camera"/>
          <p:cNvSpPr txBox="1"/>
          <p:nvPr/>
        </p:nvSpPr>
        <p:spPr>
          <a:xfrm>
            <a:off x="1520368" y="10390625"/>
            <a:ext cx="6149341" cy="863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Conventional camera</a:t>
            </a:r>
          </a:p>
        </p:txBody>
      </p:sp>
      <p:sp>
        <p:nvSpPr>
          <p:cNvPr id="385" name="Generic scene"/>
          <p:cNvSpPr txBox="1"/>
          <p:nvPr/>
        </p:nvSpPr>
        <p:spPr>
          <a:xfrm>
            <a:off x="10869553" y="11493499"/>
            <a:ext cx="4279266" cy="863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Generic scene</a:t>
            </a:r>
          </a:p>
        </p:txBody>
      </p:sp>
      <p:sp>
        <p:nvSpPr>
          <p:cNvPr id="386" name="Learned features"/>
          <p:cNvSpPr txBox="1"/>
          <p:nvPr/>
        </p:nvSpPr>
        <p:spPr>
          <a:xfrm>
            <a:off x="17829035" y="10390625"/>
            <a:ext cx="4949826" cy="863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Learned features</a:t>
            </a:r>
          </a:p>
        </p:txBody>
      </p:sp>
      <p:sp>
        <p:nvSpPr>
          <p:cNvPr id="387" name="Slide Number"/>
          <p:cNvSpPr txBox="1"/>
          <p:nvPr>
            <p:ph type="sldNum" sz="quarter" idx="2"/>
          </p:nvPr>
        </p:nvSpPr>
        <p:spPr>
          <a:xfrm>
            <a:off x="12055843" y="13081000"/>
            <a:ext cx="259614" cy="4064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2200"/>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1"/>
                                        </p:tgtEl>
                                        <p:attrNameLst>
                                          <p:attrName>style.visibility</p:attrName>
                                        </p:attrNameLst>
                                      </p:cBhvr>
                                      <p:to>
                                        <p:strVal val="visible"/>
                                      </p:to>
                                    </p:set>
                                    <p:animEffect filter="fade" transition="in">
                                      <p:cBhvr>
                                        <p:cTn id="7" dur="1000"/>
                                        <p:tgtEl>
                                          <p:spTgt spid="38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84"/>
                                        </p:tgtEl>
                                        <p:attrNameLst>
                                          <p:attrName>style.visibility</p:attrName>
                                        </p:attrNameLst>
                                      </p:cBhvr>
                                      <p:to>
                                        <p:strVal val="visible"/>
                                      </p:to>
                                    </p:set>
                                    <p:animEffect filter="fade" transition="in">
                                      <p:cBhvr>
                                        <p:cTn id="11" dur="1000"/>
                                        <p:tgtEl>
                                          <p:spTgt spid="38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82"/>
                                        </p:tgtEl>
                                        <p:attrNameLst>
                                          <p:attrName>style.visibility</p:attrName>
                                        </p:attrNameLst>
                                      </p:cBhvr>
                                      <p:to>
                                        <p:strVal val="visible"/>
                                      </p:to>
                                    </p:set>
                                    <p:animEffect filter="fade" transition="in">
                                      <p:cBhvr>
                                        <p:cTn id="16" dur="1000"/>
                                        <p:tgtEl>
                                          <p:spTgt spid="382"/>
                                        </p:tgtEl>
                                      </p:cBhvr>
                                    </p:animEffect>
                                  </p:childTnLst>
                                </p:cTn>
                              </p:par>
                            </p:childTnLst>
                          </p:cTn>
                        </p:par>
                        <p:par>
                          <p:cTn id="17" fill="hold">
                            <p:stCondLst>
                              <p:cond delay="1000"/>
                            </p:stCondLst>
                            <p:childTnLst>
                              <p:par>
                                <p:cTn id="18" presetClass="entr" nodeType="afterEffect" presetID="10" grpId="4" fill="hold">
                                  <p:stCondLst>
                                    <p:cond delay="0"/>
                                  </p:stCondLst>
                                  <p:iterate type="el" backwards="0">
                                    <p:tmAbs val="0"/>
                                  </p:iterate>
                                  <p:childTnLst>
                                    <p:set>
                                      <p:cBhvr>
                                        <p:cTn id="19" fill="hold"/>
                                        <p:tgtEl>
                                          <p:spTgt spid="385"/>
                                        </p:tgtEl>
                                        <p:attrNameLst>
                                          <p:attrName>style.visibility</p:attrName>
                                        </p:attrNameLst>
                                      </p:cBhvr>
                                      <p:to>
                                        <p:strVal val="visible"/>
                                      </p:to>
                                    </p:set>
                                    <p:animEffect filter="fade" transition="in">
                                      <p:cBhvr>
                                        <p:cTn id="20" dur="1000"/>
                                        <p:tgtEl>
                                          <p:spTgt spid="385"/>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5" fill="hold">
                                  <p:stCondLst>
                                    <p:cond delay="0"/>
                                  </p:stCondLst>
                                  <p:iterate type="el" backwards="0">
                                    <p:tmAbs val="0"/>
                                  </p:iterate>
                                  <p:childTnLst>
                                    <p:set>
                                      <p:cBhvr>
                                        <p:cTn id="24" fill="hold"/>
                                        <p:tgtEl>
                                          <p:spTgt spid="383"/>
                                        </p:tgtEl>
                                        <p:attrNameLst>
                                          <p:attrName>style.visibility</p:attrName>
                                        </p:attrNameLst>
                                      </p:cBhvr>
                                      <p:to>
                                        <p:strVal val="visible"/>
                                      </p:to>
                                    </p:set>
                                    <p:animEffect filter="fade" transition="in">
                                      <p:cBhvr>
                                        <p:cTn id="25" dur="1000"/>
                                        <p:tgtEl>
                                          <p:spTgt spid="383"/>
                                        </p:tgtEl>
                                      </p:cBhvr>
                                    </p:animEffect>
                                  </p:childTnLst>
                                </p:cTn>
                              </p:par>
                            </p:childTnLst>
                          </p:cTn>
                        </p:par>
                        <p:par>
                          <p:cTn id="26" fill="hold">
                            <p:stCondLst>
                              <p:cond delay="1000"/>
                            </p:stCondLst>
                            <p:childTnLst>
                              <p:par>
                                <p:cTn id="27" presetClass="entr" nodeType="afterEffect" presetID="10" grpId="6" fill="hold">
                                  <p:stCondLst>
                                    <p:cond delay="0"/>
                                  </p:stCondLst>
                                  <p:iterate type="el" backwards="0">
                                    <p:tmAbs val="0"/>
                                  </p:iterate>
                                  <p:childTnLst>
                                    <p:set>
                                      <p:cBhvr>
                                        <p:cTn id="28" fill="hold"/>
                                        <p:tgtEl>
                                          <p:spTgt spid="386"/>
                                        </p:tgtEl>
                                        <p:attrNameLst>
                                          <p:attrName>style.visibility</p:attrName>
                                        </p:attrNameLst>
                                      </p:cBhvr>
                                      <p:to>
                                        <p:strVal val="visible"/>
                                      </p:to>
                                    </p:set>
                                    <p:animEffect filter="fade" transition="in">
                                      <p:cBhvr>
                                        <p:cTn id="29"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2"/>
      <p:bldP build="whole" bldLvl="1" animBg="1" rev="0" advAuto="0" spid="382" grpId="3"/>
      <p:bldP build="whole" bldLvl="1" animBg="1" rev="0" advAuto="0" spid="385" grpId="4"/>
      <p:bldP build="whole" bldLvl="1" animBg="1" rev="0" advAuto="0" spid="383" grpId="5"/>
      <p:bldP build="whole" bldLvl="1" animBg="1" rev="0" advAuto="0" spid="386" grpId="6"/>
      <p:bldP build="whole" bldLvl="1" animBg="1" rev="0" advAuto="0" spid="38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1" name="Steps to produce a learned sky model"/>
          <p:cNvSpPr txBox="1"/>
          <p:nvPr>
            <p:ph type="title"/>
          </p:nvPr>
        </p:nvSpPr>
        <p:spPr>
          <a:prstGeom prst="rect">
            <a:avLst/>
          </a:prstGeom>
        </p:spPr>
        <p:txBody>
          <a:bodyPr/>
          <a:lstStyle/>
          <a:p>
            <a:pPr/>
            <a:r>
              <a:t>Steps to produce a learned sky model</a:t>
            </a:r>
          </a:p>
        </p:txBody>
      </p:sp>
      <p:sp>
        <p:nvSpPr>
          <p:cNvPr id="392"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95" name="Group"/>
          <p:cNvGrpSpPr/>
          <p:nvPr/>
        </p:nvGrpSpPr>
        <p:grpSpPr>
          <a:xfrm>
            <a:off x="974711" y="1988246"/>
            <a:ext cx="22453630" cy="10759995"/>
            <a:chOff x="0" y="0"/>
            <a:chExt cx="22453629" cy="10759994"/>
          </a:xfrm>
        </p:grpSpPr>
        <p:sp>
          <p:nvSpPr>
            <p:cNvPr id="393" name="Rectangle"/>
            <p:cNvSpPr/>
            <p:nvPr/>
          </p:nvSpPr>
          <p:spPr>
            <a:xfrm>
              <a:off x="0" y="21475"/>
              <a:ext cx="22453630" cy="10738520"/>
            </a:xfrm>
            <a:prstGeom prst="rect">
              <a:avLst/>
            </a:prstGeom>
            <a:solidFill>
              <a:srgbClr val="FFFFFF"/>
            </a:solidFill>
            <a:ln w="12700" cap="flat">
              <a:noFill/>
              <a:miter lim="400000"/>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pic>
          <p:nvPicPr>
            <p:cNvPr id="394" name="Image" descr="Image"/>
            <p:cNvPicPr>
              <a:picLocks noChangeAspect="1"/>
            </p:cNvPicPr>
            <p:nvPr/>
          </p:nvPicPr>
          <p:blipFill>
            <a:blip r:embed="rId3">
              <a:extLst/>
            </a:blip>
            <a:stretch>
              <a:fillRect/>
            </a:stretch>
          </p:blipFill>
          <p:spPr>
            <a:xfrm>
              <a:off x="173169" y="0"/>
              <a:ext cx="22107292" cy="10738519"/>
            </a:xfrm>
            <a:prstGeom prst="rect">
              <a:avLst/>
            </a:prstGeom>
            <a:ln w="12700" cap="flat">
              <a:noFill/>
              <a:miter lim="400000"/>
            </a:ln>
            <a:effectLst/>
          </p:spPr>
        </p:pic>
      </p:grpSp>
      <p:sp>
        <p:nvSpPr>
          <p:cNvPr id="396" name="Rounded Rectangle"/>
          <p:cNvSpPr/>
          <p:nvPr/>
        </p:nvSpPr>
        <p:spPr>
          <a:xfrm>
            <a:off x="6625103" y="3818700"/>
            <a:ext cx="4087660" cy="1270001"/>
          </a:xfrm>
          <a:prstGeom prst="roundRect">
            <a:avLst>
              <a:gd name="adj" fmla="val 15000"/>
            </a:avLst>
          </a:prstGeom>
          <a:ln w="76200">
            <a:solidFill>
              <a:schemeClr val="accent6"/>
            </a:solidFill>
          </a:ln>
          <a:effectLst>
            <a:outerShdw sx="100000" sy="100000" kx="0" ky="0" algn="b" rotWithShape="0" blurRad="152400" dist="101600" dir="5400000">
              <a:srgbClr val="4E3B30">
                <a:alpha val="60000"/>
              </a:srgbClr>
            </a:outerShdw>
          </a:effectLst>
        </p:spPr>
        <p:txBody>
          <a:bodyPr tIns="91439" bIns="91439" anchor="ctr"/>
          <a:lstStyle/>
          <a:p>
            <a:pPr/>
          </a:p>
        </p:txBody>
      </p:sp>
      <p:grpSp>
        <p:nvGrpSpPr>
          <p:cNvPr id="399" name="Group"/>
          <p:cNvGrpSpPr/>
          <p:nvPr/>
        </p:nvGrpSpPr>
        <p:grpSpPr>
          <a:xfrm>
            <a:off x="6752103" y="2263532"/>
            <a:ext cx="8480636" cy="1983570"/>
            <a:chOff x="0" y="0"/>
            <a:chExt cx="8480634" cy="1983569"/>
          </a:xfrm>
        </p:grpSpPr>
        <p:sp>
          <p:nvSpPr>
            <p:cNvPr id="397" name="Rounded Rectangle"/>
            <p:cNvSpPr/>
            <p:nvPr/>
          </p:nvSpPr>
          <p:spPr>
            <a:xfrm>
              <a:off x="7142122" y="872319"/>
              <a:ext cx="1338513" cy="1111251"/>
            </a:xfrm>
            <a:prstGeom prst="roundRect">
              <a:avLst>
                <a:gd name="adj" fmla="val 15000"/>
              </a:avLst>
            </a:prstGeom>
            <a:noFill/>
            <a:ln w="76200" cap="flat">
              <a:solidFill>
                <a:schemeClr val="accent6"/>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398" name="Rounded Rectangle"/>
            <p:cNvSpPr/>
            <p:nvPr/>
          </p:nvSpPr>
          <p:spPr>
            <a:xfrm>
              <a:off x="0" y="0"/>
              <a:ext cx="4087660" cy="1270000"/>
            </a:xfrm>
            <a:prstGeom prst="roundRect">
              <a:avLst>
                <a:gd name="adj" fmla="val 15000"/>
              </a:avLst>
            </a:prstGeom>
            <a:noFill/>
            <a:ln w="76200" cap="flat">
              <a:solidFill>
                <a:schemeClr val="accent6"/>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grpSp>
      <p:sp>
        <p:nvSpPr>
          <p:cNvPr id="400" name="Rectangle"/>
          <p:cNvSpPr/>
          <p:nvPr/>
        </p:nvSpPr>
        <p:spPr>
          <a:xfrm>
            <a:off x="6480848" y="10386946"/>
            <a:ext cx="10649562" cy="2238811"/>
          </a:xfrm>
          <a:prstGeom prst="rect">
            <a:avLst/>
          </a:prstGeom>
          <a:solidFill>
            <a:srgbClr val="FFFFFF"/>
          </a:solidFill>
          <a:ln w="12700">
            <a:miter lim="400000"/>
          </a:ln>
        </p:spPr>
        <p:txBody>
          <a:bodyPr tIns="91439" bIns="9143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6"/>
                                        </p:tgtEl>
                                        <p:attrNameLst>
                                          <p:attrName>style.visibility</p:attrName>
                                        </p:attrNameLst>
                                      </p:cBhvr>
                                      <p:to>
                                        <p:strVal val="visible"/>
                                      </p:to>
                                    </p:set>
                                    <p:animEffect filter="fade" transition="in">
                                      <p:cBhvr>
                                        <p:cTn id="7" dur="10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396"/>
                                        </p:tgtEl>
                                      </p:cBhvr>
                                    </p:animEffect>
                                    <p:set>
                                      <p:cBhvr>
                                        <p:cTn id="12" fill="hold">
                                          <p:stCondLst>
                                            <p:cond delay="999"/>
                                          </p:stCondLst>
                                        </p:cTn>
                                        <p:tgtEl>
                                          <p:spTgt spid="396"/>
                                        </p:tgtEl>
                                        <p:attrNameLst>
                                          <p:attrName>style.visibility</p:attrName>
                                        </p:attrNameLst>
                                      </p:cBhvr>
                                      <p:to>
                                        <p:strVal val="hidden"/>
                                      </p:to>
                                    </p:set>
                                  </p:childTnLst>
                                </p:cTn>
                              </p:par>
                            </p:childTnLst>
                          </p:cTn>
                        </p:par>
                        <p:par>
                          <p:cTn id="13" fill="hold">
                            <p:stCondLst>
                              <p:cond delay="1000"/>
                            </p:stCondLst>
                            <p:childTnLst>
                              <p:par>
                                <p:cTn id="14" presetClass="entr" nodeType="afterEffect" presetID="10" grpId="3" fill="hold">
                                  <p:stCondLst>
                                    <p:cond delay="0"/>
                                  </p:stCondLst>
                                  <p:iterate type="el" backwards="0">
                                    <p:tmAbs val="0"/>
                                  </p:iterate>
                                  <p:childTnLst>
                                    <p:set>
                                      <p:cBhvr>
                                        <p:cTn id="15" fill="hold"/>
                                        <p:tgtEl>
                                          <p:spTgt spid="399"/>
                                        </p:tgtEl>
                                        <p:attrNameLst>
                                          <p:attrName>style.visibility</p:attrName>
                                        </p:attrNameLst>
                                      </p:cBhvr>
                                      <p:to>
                                        <p:strVal val="visible"/>
                                      </p:to>
                                    </p:set>
                                    <p:animEffect filter="fade" transition="in">
                                      <p:cBhvr>
                                        <p:cTn id="16" dur="1000"/>
                                        <p:tgtEl>
                                          <p:spTgt spid="399"/>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1000" fill="hold"/>
                                        <p:tgtEl>
                                          <p:spTgt spid="399"/>
                                        </p:tgtEl>
                                      </p:cBhvr>
                                    </p:animEffect>
                                    <p:set>
                                      <p:cBhvr>
                                        <p:cTn id="21" fill="hold">
                                          <p:stCondLst>
                                            <p:cond delay="999"/>
                                          </p:stCondLst>
                                        </p:cTn>
                                        <p:tgtEl>
                                          <p:spTgt spid="39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Class="exit" nodeType="clickEffect" presetID="10" grpId="5" fill="hold">
                                  <p:stCondLst>
                                    <p:cond delay="0"/>
                                  </p:stCondLst>
                                  <p:iterate type="el" backwards="0">
                                    <p:tmAbs val="0"/>
                                  </p:iterate>
                                  <p:childTnLst>
                                    <p:animEffect filter="fade" transition="out">
                                      <p:cBhvr>
                                        <p:cTn id="25" dur="1000" fill="hold"/>
                                        <p:tgtEl>
                                          <p:spTgt spid="400"/>
                                        </p:tgtEl>
                                      </p:cBhvr>
                                    </p:animEffect>
                                    <p:set>
                                      <p:cBhvr>
                                        <p:cTn id="26" fill="hold">
                                          <p:stCondLst>
                                            <p:cond delay="999"/>
                                          </p:stCondLst>
                                        </p:cTn>
                                        <p:tgtEl>
                                          <p:spTgt spid="4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 grpId="1"/>
      <p:bldP build="whole" bldLvl="1" animBg="1" rev="0" advAuto="0" spid="396" grpId="2"/>
      <p:bldP build="whole" bldLvl="1" animBg="1" rev="0" advAuto="0" spid="399" grpId="3"/>
      <p:bldP build="whole" bldLvl="1" animBg="1" rev="0" advAuto="0" spid="399" grpId="4"/>
      <p:bldP build="whole" bldLvl="1" animBg="1" rev="0" advAuto="0" spid="400" grpId="5"/>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04" name="Pipeline"/>
          <p:cNvSpPr txBox="1"/>
          <p:nvPr>
            <p:ph type="title"/>
          </p:nvPr>
        </p:nvSpPr>
        <p:spPr>
          <a:prstGeom prst="rect">
            <a:avLst/>
          </a:prstGeom>
        </p:spPr>
        <p:txBody>
          <a:bodyPr/>
          <a:lstStyle/>
          <a:p>
            <a:pPr/>
            <a:r>
              <a:t>Pipeline</a:t>
            </a:r>
          </a:p>
        </p:txBody>
      </p:sp>
      <p:sp>
        <p:nvSpPr>
          <p:cNvPr id="405" name="Train SkyNet…"/>
          <p:cNvSpPr txBox="1"/>
          <p:nvPr>
            <p:ph type="body" idx="1"/>
          </p:nvPr>
        </p:nvSpPr>
        <p:spPr>
          <a:xfrm>
            <a:off x="622142" y="2295254"/>
            <a:ext cx="23158768" cy="10058401"/>
          </a:xfrm>
          <a:prstGeom prst="rect">
            <a:avLst/>
          </a:prstGeom>
        </p:spPr>
        <p:txBody>
          <a:bodyPr anchor="ctr"/>
          <a:lstStyle/>
          <a:p>
            <a:pPr marL="641684" indent="-641684">
              <a:lnSpc>
                <a:spcPct val="400000"/>
              </a:lnSpc>
              <a:spcBef>
                <a:spcPts val="0"/>
              </a:spcBef>
              <a:buClrTx/>
              <a:buSzPct val="100000"/>
              <a:buAutoNum type="arabicPeriod" startAt="1"/>
            </a:pPr>
            <a:r>
              <a:t>Train SkyNet</a:t>
            </a:r>
          </a:p>
          <a:p>
            <a:pPr marL="641684" indent="-641684">
              <a:lnSpc>
                <a:spcPct val="400000"/>
              </a:lnSpc>
              <a:spcBef>
                <a:spcPts val="0"/>
              </a:spcBef>
              <a:buClrTx/>
              <a:buSzPct val="100000"/>
              <a:buAutoNum type="arabicPeriod" startAt="1"/>
            </a:pPr>
            <a:r>
              <a:t>Annotate SUN360 with SkyNet</a:t>
            </a:r>
          </a:p>
          <a:p>
            <a:pPr marL="641684" indent="-641684">
              <a:lnSpc>
                <a:spcPct val="400000"/>
              </a:lnSpc>
              <a:spcBef>
                <a:spcPts val="0"/>
              </a:spcBef>
              <a:buClrTx/>
              <a:buSzPct val="100000"/>
              <a:buAutoNum type="arabicPeriod" startAt="1"/>
            </a:pPr>
            <a:r>
              <a:t>Train an image-to-sky encoder</a:t>
            </a:r>
          </a:p>
        </p:txBody>
      </p:sp>
      <p:sp>
        <p:nvSpPr>
          <p:cNvPr id="406"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5">
                                            <p:bg/>
                                          </p:spTgt>
                                        </p:tgtEl>
                                        <p:attrNameLst>
                                          <p:attrName>style.visibility</p:attrName>
                                        </p:attrNameLst>
                                      </p:cBhvr>
                                      <p:to>
                                        <p:strVal val="visible"/>
                                      </p:to>
                                    </p:set>
                                    <p:animEffect filter="fade" transition="in">
                                      <p:cBhvr>
                                        <p:cTn id="7" dur="1000"/>
                                        <p:tgtEl>
                                          <p:spTgt spid="40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05">
                                            <p:txEl>
                                              <p:pRg st="0" end="0"/>
                                            </p:txEl>
                                          </p:spTgt>
                                        </p:tgtEl>
                                        <p:attrNameLst>
                                          <p:attrName>style.visibility</p:attrName>
                                        </p:attrNameLst>
                                      </p:cBhvr>
                                      <p:to>
                                        <p:strVal val="visible"/>
                                      </p:to>
                                    </p:set>
                                    <p:animEffect filter="fade" transition="in">
                                      <p:cBhvr>
                                        <p:cTn id="10" dur="1000"/>
                                        <p:tgtEl>
                                          <p:spTgt spid="4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05">
                                            <p:txEl>
                                              <p:pRg st="1" end="1"/>
                                            </p:txEl>
                                          </p:spTgt>
                                        </p:tgtEl>
                                        <p:attrNameLst>
                                          <p:attrName>style.visibility</p:attrName>
                                        </p:attrNameLst>
                                      </p:cBhvr>
                                      <p:to>
                                        <p:strVal val="visible"/>
                                      </p:to>
                                    </p:set>
                                    <p:animEffect filter="fade" transition="in">
                                      <p:cBhvr>
                                        <p:cTn id="15" dur="1000"/>
                                        <p:tgtEl>
                                          <p:spTgt spid="40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05">
                                            <p:txEl>
                                              <p:pRg st="2" end="2"/>
                                            </p:txEl>
                                          </p:spTgt>
                                        </p:tgtEl>
                                        <p:attrNameLst>
                                          <p:attrName>style.visibility</p:attrName>
                                        </p:attrNameLst>
                                      </p:cBhvr>
                                      <p:to>
                                        <p:strVal val="visible"/>
                                      </p:to>
                                    </p:set>
                                    <p:animEffect filter="fade" transition="in">
                                      <p:cBhvr>
                                        <p:cTn id="20" dur="1000"/>
                                        <p:tgtEl>
                                          <p:spTgt spid="4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tep 1: Train SkyNet, a Data-Driven Sky Model"/>
          <p:cNvSpPr txBox="1"/>
          <p:nvPr>
            <p:ph type="title"/>
          </p:nvPr>
        </p:nvSpPr>
        <p:spPr>
          <a:prstGeom prst="rect">
            <a:avLst/>
          </a:prstGeom>
        </p:spPr>
        <p:txBody>
          <a:bodyPr/>
          <a:lstStyle/>
          <a:p>
            <a:pPr/>
            <a:r>
              <a:t>Step 1: Train SkyNet, a Data-Driven Sky Model</a:t>
            </a:r>
          </a:p>
        </p:txBody>
      </p:sp>
      <p:sp>
        <p:nvSpPr>
          <p:cNvPr id="409" name="Slide Number"/>
          <p:cNvSpPr txBox="1"/>
          <p:nvPr>
            <p:ph type="sldNum" sz="quarter" idx="2"/>
          </p:nvPr>
        </p:nvSpPr>
        <p:spPr>
          <a:xfrm>
            <a:off x="12029841" y="12892795"/>
            <a:ext cx="343368"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0" name="Group 40"/>
          <p:cNvSpPr/>
          <p:nvPr/>
        </p:nvSpPr>
        <p:spPr>
          <a:xfrm>
            <a:off x="9964504" y="5277857"/>
            <a:ext cx="4880443" cy="2181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649" y="5424"/>
                </a:lnTo>
                <a:lnTo>
                  <a:pt x="12995" y="5424"/>
                </a:lnTo>
                <a:lnTo>
                  <a:pt x="21578" y="0"/>
                </a:lnTo>
                <a:lnTo>
                  <a:pt x="21600" y="21551"/>
                </a:lnTo>
                <a:lnTo>
                  <a:pt x="12995" y="16127"/>
                </a:lnTo>
                <a:lnTo>
                  <a:pt x="8649" y="16078"/>
                </a:lnTo>
                <a:lnTo>
                  <a:pt x="22" y="21600"/>
                </a:lnTo>
                <a:lnTo>
                  <a:pt x="0" y="0"/>
                </a:lnTo>
                <a:close/>
              </a:path>
            </a:pathLst>
          </a:custGeom>
          <a:ln w="38100">
            <a:solidFill>
              <a:srgbClr val="FFFFFF"/>
            </a:solidFill>
          </a:ln>
        </p:spPr>
        <p:txBody>
          <a:bodyPr lIns="45719" rIns="45719" anchor="ctr"/>
          <a:lstStyle/>
          <a:p>
            <a:pPr algn="ctr" defTabSz="914400">
              <a:defRPr sz="1800">
                <a:solidFill>
                  <a:srgbClr val="FFFFFF"/>
                </a:solidFill>
              </a:defRPr>
            </a:pPr>
          </a:p>
        </p:txBody>
      </p:sp>
      <p:sp>
        <p:nvSpPr>
          <p:cNvPr id="411" name="SkyNet"/>
          <p:cNvSpPr txBox="1"/>
          <p:nvPr/>
        </p:nvSpPr>
        <p:spPr>
          <a:xfrm>
            <a:off x="11342053" y="4141736"/>
            <a:ext cx="2125346" cy="863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SkyNet</a:t>
            </a:r>
          </a:p>
        </p:txBody>
      </p:sp>
      <p:pic>
        <p:nvPicPr>
          <p:cNvPr id="412" name="Image" descr="Image"/>
          <p:cNvPicPr>
            <a:picLocks noChangeAspect="1"/>
          </p:cNvPicPr>
          <p:nvPr/>
        </p:nvPicPr>
        <p:blipFill>
          <a:blip r:embed="rId3">
            <a:extLst/>
          </a:blip>
          <a:srcRect l="244" t="402" r="244" b="5170"/>
          <a:stretch>
            <a:fillRect/>
          </a:stretch>
        </p:blipFill>
        <p:spPr>
          <a:xfrm>
            <a:off x="639253" y="5361826"/>
            <a:ext cx="7596902" cy="1925326"/>
          </a:xfrm>
          <a:prstGeom prst="rect">
            <a:avLst/>
          </a:prstGeom>
          <a:ln w="12700">
            <a:miter lim="400000"/>
          </a:ln>
        </p:spPr>
      </p:pic>
      <p:pic>
        <p:nvPicPr>
          <p:cNvPr id="413" name="Image" descr="Image"/>
          <p:cNvPicPr>
            <a:picLocks noChangeAspect="1"/>
          </p:cNvPicPr>
          <p:nvPr/>
        </p:nvPicPr>
        <p:blipFill>
          <a:blip r:embed="rId4">
            <a:extLst/>
          </a:blip>
          <a:stretch>
            <a:fillRect/>
          </a:stretch>
        </p:blipFill>
        <p:spPr>
          <a:xfrm>
            <a:off x="16215498" y="5418811"/>
            <a:ext cx="7596982" cy="1899242"/>
          </a:xfrm>
          <a:prstGeom prst="rect">
            <a:avLst/>
          </a:prstGeom>
          <a:ln w="12700">
            <a:miter lim="400000"/>
          </a:ln>
        </p:spPr>
      </p:pic>
      <p:pic>
        <p:nvPicPr>
          <p:cNvPr id="414" name="mathbf_hat_P.pdf" descr="mathbf_hat_P.pdf"/>
          <p:cNvPicPr>
            <a:picLocks noChangeAspect="1"/>
          </p:cNvPicPr>
          <p:nvPr/>
        </p:nvPicPr>
        <p:blipFill>
          <a:blip r:embed="rId5">
            <a:extLst/>
          </a:blip>
          <a:stretch>
            <a:fillRect/>
          </a:stretch>
        </p:blipFill>
        <p:spPr>
          <a:xfrm>
            <a:off x="19705559" y="4086173"/>
            <a:ext cx="616859" cy="863601"/>
          </a:xfrm>
          <a:prstGeom prst="rect">
            <a:avLst/>
          </a:prstGeom>
          <a:ln w="12700">
            <a:miter lim="400000"/>
          </a:ln>
        </p:spPr>
      </p:pic>
      <p:pic>
        <p:nvPicPr>
          <p:cNvPr id="415" name="mathbf_P.pdf" descr="mathbf_P.pdf"/>
          <p:cNvPicPr>
            <a:picLocks noChangeAspect="1"/>
          </p:cNvPicPr>
          <p:nvPr/>
        </p:nvPicPr>
        <p:blipFill>
          <a:blip r:embed="rId6">
            <a:extLst/>
          </a:blip>
          <a:stretch>
            <a:fillRect/>
          </a:stretch>
        </p:blipFill>
        <p:spPr>
          <a:xfrm>
            <a:off x="4312769" y="4265107"/>
            <a:ext cx="616858" cy="616858"/>
          </a:xfrm>
          <a:prstGeom prst="rect">
            <a:avLst/>
          </a:prstGeom>
          <a:ln w="12700">
            <a:miter lim="400000"/>
          </a:ln>
        </p:spPr>
      </p:pic>
      <p:pic>
        <p:nvPicPr>
          <p:cNvPr id="416" name="mathbf_z.pdf" descr="mathbf_z.pdf"/>
          <p:cNvPicPr>
            <a:picLocks noChangeAspect="1"/>
          </p:cNvPicPr>
          <p:nvPr/>
        </p:nvPicPr>
        <p:blipFill>
          <a:blip r:embed="rId7">
            <a:extLst/>
          </a:blip>
          <a:stretch>
            <a:fillRect/>
          </a:stretch>
        </p:blipFill>
        <p:spPr>
          <a:xfrm>
            <a:off x="12096297" y="6009852"/>
            <a:ext cx="616858" cy="655412"/>
          </a:xfrm>
          <a:prstGeom prst="rect">
            <a:avLst/>
          </a:prstGeom>
          <a:ln w="12700">
            <a:miter lim="400000"/>
          </a:ln>
        </p:spPr>
      </p:pic>
      <p:sp>
        <p:nvSpPr>
          <p:cNvPr id="417" name="Line"/>
          <p:cNvSpPr/>
          <p:nvPr/>
        </p:nvSpPr>
        <p:spPr>
          <a:xfrm>
            <a:off x="8501715" y="6368167"/>
            <a:ext cx="1440471" cy="266"/>
          </a:xfrm>
          <a:prstGeom prst="line">
            <a:avLst/>
          </a:prstGeom>
          <a:ln w="152400">
            <a:solidFill>
              <a:srgbClr val="FFFFFF"/>
            </a:solidFill>
            <a:tailEnd type="triangle"/>
          </a:ln>
          <a:effectLst>
            <a:outerShdw sx="100000" sy="100000" kx="0" ky="0" algn="b" rotWithShape="0" blurRad="152400" dist="101600" dir="5400000">
              <a:srgbClr val="4E3B30">
                <a:alpha val="60000"/>
              </a:srgbClr>
            </a:outerShdw>
          </a:effectLst>
        </p:spPr>
        <p:txBody>
          <a:bodyPr tIns="91439" bIns="91439"/>
          <a:lstStyle/>
          <a:p>
            <a:pPr/>
          </a:p>
        </p:txBody>
      </p:sp>
      <p:sp>
        <p:nvSpPr>
          <p:cNvPr id="418" name="Line"/>
          <p:cNvSpPr/>
          <p:nvPr/>
        </p:nvSpPr>
        <p:spPr>
          <a:xfrm>
            <a:off x="14900078" y="6368431"/>
            <a:ext cx="1260289" cy="1"/>
          </a:xfrm>
          <a:prstGeom prst="line">
            <a:avLst/>
          </a:prstGeom>
          <a:ln w="152400">
            <a:solidFill>
              <a:srgbClr val="FFFFFF"/>
            </a:solidFill>
            <a:tailEnd type="triangle"/>
          </a:ln>
          <a:effectLst>
            <a:outerShdw sx="100000" sy="100000" kx="0" ky="0" algn="b" rotWithShape="0" blurRad="152400" dist="101600" dir="5400000">
              <a:srgbClr val="4E3B30">
                <a:alpha val="60000"/>
              </a:srgbClr>
            </a:outerShdw>
          </a:effectLst>
        </p:spPr>
        <p:txBody>
          <a:bodyPr tIns="91439" bIns="91439"/>
          <a:lstStyle/>
          <a:p>
            <a:pPr/>
          </a:p>
        </p:txBody>
      </p:sp>
      <p:grpSp>
        <p:nvGrpSpPr>
          <p:cNvPr id="423" name="Group"/>
          <p:cNvGrpSpPr/>
          <p:nvPr/>
        </p:nvGrpSpPr>
        <p:grpSpPr>
          <a:xfrm>
            <a:off x="639253" y="6485763"/>
            <a:ext cx="8564484" cy="4833997"/>
            <a:chOff x="0" y="0"/>
            <a:chExt cx="8564482" cy="4833996"/>
          </a:xfrm>
        </p:grpSpPr>
        <p:pic>
          <p:nvPicPr>
            <p:cNvPr id="419" name="Screen Shot 2019-05-23 at 12.52.14 PM.png" descr="Screen Shot 2019-05-23 at 12.52.14 PM.png"/>
            <p:cNvPicPr>
              <a:picLocks noChangeAspect="1"/>
            </p:cNvPicPr>
            <p:nvPr/>
          </p:nvPicPr>
          <p:blipFill>
            <a:blip r:embed="rId8">
              <a:extLst/>
            </a:blip>
            <a:stretch>
              <a:fillRect/>
            </a:stretch>
          </p:blipFill>
          <p:spPr>
            <a:xfrm>
              <a:off x="0" y="2898586"/>
              <a:ext cx="7596982" cy="1935411"/>
            </a:xfrm>
            <a:prstGeom prst="rect">
              <a:avLst/>
            </a:prstGeom>
            <a:ln w="12700" cap="flat">
              <a:noFill/>
              <a:miter lim="400000"/>
            </a:ln>
            <a:effectLst/>
          </p:spPr>
        </p:pic>
        <p:sp>
          <p:nvSpPr>
            <p:cNvPr id="420" name="Line"/>
            <p:cNvSpPr/>
            <p:nvPr/>
          </p:nvSpPr>
          <p:spPr>
            <a:xfrm>
              <a:off x="7797110" y="3866291"/>
              <a:ext cx="767373" cy="1"/>
            </a:xfrm>
            <a:prstGeom prst="line">
              <a:avLst/>
            </a:prstGeom>
            <a:noFill/>
            <a:ln w="152400" cap="flat">
              <a:solidFill>
                <a:srgbClr val="FFFFFF"/>
              </a:solidFill>
              <a:prstDash val="sysDot"/>
              <a:miter lim="400000"/>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sp>
          <p:nvSpPr>
            <p:cNvPr id="421" name="Line"/>
            <p:cNvSpPr/>
            <p:nvPr/>
          </p:nvSpPr>
          <p:spPr>
            <a:xfrm flipV="1">
              <a:off x="8482910" y="-1"/>
              <a:ext cx="1" cy="3942493"/>
            </a:xfrm>
            <a:prstGeom prst="line">
              <a:avLst/>
            </a:prstGeom>
            <a:noFill/>
            <a:ln w="152400" cap="flat">
              <a:solidFill>
                <a:srgbClr val="FFFFFF"/>
              </a:solidFill>
              <a:prstDash val="sysDot"/>
              <a:miter lim="400000"/>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pic>
          <p:nvPicPr>
            <p:cNvPr id="422" name="mathbf_P_d.pdf" descr="mathbf_P_d.pdf"/>
            <p:cNvPicPr>
              <a:picLocks noChangeAspect="1"/>
            </p:cNvPicPr>
            <p:nvPr/>
          </p:nvPicPr>
          <p:blipFill>
            <a:blip r:embed="rId9">
              <a:extLst/>
            </a:blip>
            <a:stretch>
              <a:fillRect/>
            </a:stretch>
          </p:blipFill>
          <p:spPr>
            <a:xfrm>
              <a:off x="3656828" y="1993106"/>
              <a:ext cx="1024765" cy="756374"/>
            </a:xfrm>
            <a:prstGeom prst="rect">
              <a:avLst/>
            </a:prstGeom>
            <a:ln w="12700" cap="flat">
              <a:noFill/>
              <a:miter lim="400000"/>
            </a:ln>
            <a:effectLst/>
          </p:spPr>
        </p:pic>
      </p:grpSp>
      <p:grpSp>
        <p:nvGrpSpPr>
          <p:cNvPr id="426" name="Group"/>
          <p:cNvGrpSpPr/>
          <p:nvPr/>
        </p:nvGrpSpPr>
        <p:grpSpPr>
          <a:xfrm>
            <a:off x="13279474" y="9745353"/>
            <a:ext cx="9318649" cy="1783617"/>
            <a:chOff x="0" y="0"/>
            <a:chExt cx="9318648" cy="1783616"/>
          </a:xfrm>
        </p:grpSpPr>
        <p:pic>
          <p:nvPicPr>
            <p:cNvPr id="424" name="mathcal_L_d_=_le.pdf" descr="mathcal_L_d_=_le.pdf"/>
            <p:cNvPicPr>
              <a:picLocks noChangeAspect="1"/>
            </p:cNvPicPr>
            <p:nvPr/>
          </p:nvPicPr>
          <p:blipFill>
            <a:blip r:embed="rId10">
              <a:extLst/>
            </a:blip>
            <a:stretch>
              <a:fillRect/>
            </a:stretch>
          </p:blipFill>
          <p:spPr>
            <a:xfrm>
              <a:off x="13728" y="0"/>
              <a:ext cx="4824257" cy="804043"/>
            </a:xfrm>
            <a:prstGeom prst="rect">
              <a:avLst/>
            </a:prstGeom>
            <a:ln w="12700" cap="flat">
              <a:noFill/>
              <a:miter lim="400000"/>
            </a:ln>
            <a:effectLst/>
          </p:spPr>
        </p:pic>
        <p:pic>
          <p:nvPicPr>
            <p:cNvPr id="425" name="mathcal_L_r_=_lV.pdf" descr="mathcal_L_r_=_lV.pdf"/>
            <p:cNvPicPr>
              <a:picLocks noChangeAspect="1"/>
            </p:cNvPicPr>
            <p:nvPr/>
          </p:nvPicPr>
          <p:blipFill>
            <a:blip r:embed="rId11">
              <a:extLst/>
            </a:blip>
            <a:stretch>
              <a:fillRect/>
            </a:stretch>
          </p:blipFill>
          <p:spPr>
            <a:xfrm>
              <a:off x="0" y="897107"/>
              <a:ext cx="9318649" cy="886510"/>
            </a:xfrm>
            <a:prstGeom prst="rect">
              <a:avLst/>
            </a:prstGeom>
            <a:ln w="12700" cap="flat">
              <a:noFill/>
              <a:miter lim="400000"/>
            </a:ln>
            <a:effectLst/>
          </p:spPr>
        </p:pic>
      </p:grpSp>
      <p:sp>
        <p:nvSpPr>
          <p:cNvPr id="427" name="Training data from http://sky.hdrdb.com"/>
          <p:cNvSpPr txBox="1"/>
          <p:nvPr/>
        </p:nvSpPr>
        <p:spPr>
          <a:xfrm>
            <a:off x="505328" y="2581985"/>
            <a:ext cx="11231246" cy="863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Training data from http://sky.hdrdb.com</a:t>
            </a:r>
          </a:p>
        </p:txBody>
      </p:sp>
      <p:sp>
        <p:nvSpPr>
          <p:cNvPr id="428" name="(with color distortions)"/>
          <p:cNvSpPr txBox="1"/>
          <p:nvPr/>
        </p:nvSpPr>
        <p:spPr>
          <a:xfrm>
            <a:off x="3062450" y="11333042"/>
            <a:ext cx="3117495" cy="4699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400">
                <a:solidFill>
                  <a:srgbClr val="FFFFFF"/>
                </a:solidFill>
                <a:latin typeface="Helvetica Light"/>
                <a:ea typeface="Helvetica Light"/>
                <a:cs typeface="Helvetica Light"/>
                <a:sym typeface="Helvetica Light"/>
              </a:defRPr>
            </a:lvl1pPr>
          </a:lstStyle>
          <a:p>
            <a:pPr/>
            <a:r>
              <a:t>(with color distortions)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3"/>
                                        </p:tgtEl>
                                        <p:attrNameLst>
                                          <p:attrName>style.visibility</p:attrName>
                                        </p:attrNameLst>
                                      </p:cBhvr>
                                      <p:to>
                                        <p:strVal val="visible"/>
                                      </p:to>
                                    </p:set>
                                    <p:animEffect filter="fade" transition="in">
                                      <p:cBhvr>
                                        <p:cTn id="7" dur="1000"/>
                                        <p:tgtEl>
                                          <p:spTgt spid="42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28"/>
                                        </p:tgtEl>
                                        <p:attrNameLst>
                                          <p:attrName>style.visibility</p:attrName>
                                        </p:attrNameLst>
                                      </p:cBhvr>
                                      <p:to>
                                        <p:strVal val="visible"/>
                                      </p:to>
                                    </p:set>
                                    <p:animEffect filter="fade" transition="in">
                                      <p:cBhvr>
                                        <p:cTn id="11" dur="1000"/>
                                        <p:tgtEl>
                                          <p:spTgt spid="42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426"/>
                                        </p:tgtEl>
                                        <p:attrNameLst>
                                          <p:attrName>style.visibility</p:attrName>
                                        </p:attrNameLst>
                                      </p:cBhvr>
                                      <p:to>
                                        <p:strVal val="visible"/>
                                      </p:to>
                                    </p:set>
                                    <p:animEffect filter="fade" transition="in">
                                      <p:cBhvr>
                                        <p:cTn id="16"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6" grpId="3"/>
      <p:bldP build="whole" bldLvl="1" animBg="1" rev="0" advAuto="0" spid="428" grpId="2"/>
      <p:bldP build="whole" bldLvl="1" animBg="1" rev="0" advAuto="0" spid="42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ky model expressivity"/>
          <p:cNvSpPr txBox="1"/>
          <p:nvPr>
            <p:ph type="title"/>
          </p:nvPr>
        </p:nvSpPr>
        <p:spPr>
          <a:prstGeom prst="rect">
            <a:avLst/>
          </a:prstGeom>
        </p:spPr>
        <p:txBody>
          <a:bodyPr/>
          <a:lstStyle/>
          <a:p>
            <a:pPr/>
            <a:r>
              <a:t>Sky model expressivity</a:t>
            </a:r>
          </a:p>
        </p:txBody>
      </p:sp>
      <p:sp>
        <p:nvSpPr>
          <p:cNvPr id="433" name="Slide Number"/>
          <p:cNvSpPr txBox="1"/>
          <p:nvPr>
            <p:ph type="sldNum" sz="quarter" idx="2"/>
          </p:nvPr>
        </p:nvSpPr>
        <p:spPr>
          <a:xfrm>
            <a:off x="12029841" y="12892795"/>
            <a:ext cx="343368"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4" name="TextBox 6"/>
          <p:cNvSpPr txBox="1"/>
          <p:nvPr/>
        </p:nvSpPr>
        <p:spPr>
          <a:xfrm>
            <a:off x="1027613" y="5136866"/>
            <a:ext cx="3376856" cy="726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Ground truth</a:t>
            </a:r>
          </a:p>
        </p:txBody>
      </p:sp>
      <p:sp>
        <p:nvSpPr>
          <p:cNvPr id="435" name="TextBox 7"/>
          <p:cNvSpPr txBox="1"/>
          <p:nvPr/>
        </p:nvSpPr>
        <p:spPr>
          <a:xfrm>
            <a:off x="4567265" y="5136866"/>
            <a:ext cx="3255882" cy="1361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SkyNet (ours)</a:t>
            </a:r>
          </a:p>
        </p:txBody>
      </p:sp>
      <p:sp>
        <p:nvSpPr>
          <p:cNvPr id="436" name="TextBox 8"/>
          <p:cNvSpPr txBox="1"/>
          <p:nvPr/>
        </p:nvSpPr>
        <p:spPr>
          <a:xfrm>
            <a:off x="7985943" y="5136866"/>
            <a:ext cx="3068772" cy="1361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Hošek-Wilkie</a:t>
            </a:r>
          </a:p>
        </p:txBody>
      </p:sp>
      <p:pic>
        <p:nvPicPr>
          <p:cNvPr id="437" name="Picture 11" descr="Picture 11"/>
          <p:cNvPicPr>
            <a:picLocks noChangeAspect="1"/>
          </p:cNvPicPr>
          <p:nvPr/>
        </p:nvPicPr>
        <p:blipFill>
          <a:blip r:embed="rId3">
            <a:extLst/>
          </a:blip>
          <a:srcRect l="0" t="0" r="0" b="79565"/>
          <a:stretch>
            <a:fillRect/>
          </a:stretch>
        </p:blipFill>
        <p:spPr>
          <a:xfrm>
            <a:off x="1006397" y="5920588"/>
            <a:ext cx="10137700" cy="3679186"/>
          </a:xfrm>
          <a:prstGeom prst="rect">
            <a:avLst/>
          </a:prstGeom>
          <a:ln w="12700">
            <a:miter lim="400000"/>
          </a:ln>
        </p:spPr>
      </p:pic>
      <p:pic>
        <p:nvPicPr>
          <p:cNvPr id="438" name="Picture 12" descr="Picture 12"/>
          <p:cNvPicPr>
            <a:picLocks noChangeAspect="1"/>
          </p:cNvPicPr>
          <p:nvPr/>
        </p:nvPicPr>
        <p:blipFill>
          <a:blip r:embed="rId3">
            <a:extLst/>
          </a:blip>
          <a:srcRect l="0" t="40940" r="0" b="39265"/>
          <a:stretch>
            <a:fillRect/>
          </a:stretch>
        </p:blipFill>
        <p:spPr>
          <a:xfrm>
            <a:off x="12056472" y="5920588"/>
            <a:ext cx="10464463" cy="3678942"/>
          </a:xfrm>
          <a:prstGeom prst="rect">
            <a:avLst/>
          </a:prstGeom>
          <a:ln w="12700">
            <a:miter lim="400000"/>
          </a:ln>
        </p:spPr>
      </p:pic>
      <p:sp>
        <p:nvSpPr>
          <p:cNvPr id="439" name="TextBox 13"/>
          <p:cNvSpPr txBox="1"/>
          <p:nvPr/>
        </p:nvSpPr>
        <p:spPr>
          <a:xfrm>
            <a:off x="12313972" y="5136866"/>
            <a:ext cx="3068772" cy="1361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Ground truth</a:t>
            </a:r>
          </a:p>
        </p:txBody>
      </p:sp>
      <p:sp>
        <p:nvSpPr>
          <p:cNvPr id="440" name="TextBox 14"/>
          <p:cNvSpPr txBox="1"/>
          <p:nvPr/>
        </p:nvSpPr>
        <p:spPr>
          <a:xfrm>
            <a:off x="15754287" y="5136866"/>
            <a:ext cx="3068773" cy="1361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SkyNet (ours)</a:t>
            </a:r>
          </a:p>
        </p:txBody>
      </p:sp>
      <p:sp>
        <p:nvSpPr>
          <p:cNvPr id="441" name="TextBox 15"/>
          <p:cNvSpPr txBox="1"/>
          <p:nvPr/>
        </p:nvSpPr>
        <p:spPr>
          <a:xfrm>
            <a:off x="19194603" y="5136866"/>
            <a:ext cx="3068772" cy="1361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Hošek-Wilkie</a:t>
            </a:r>
          </a:p>
        </p:txBody>
      </p:sp>
      <p:sp>
        <p:nvSpPr>
          <p:cNvPr id="442" name="TextBox 7"/>
          <p:cNvSpPr txBox="1"/>
          <p:nvPr/>
        </p:nvSpPr>
        <p:spPr>
          <a:xfrm>
            <a:off x="4567265" y="3551542"/>
            <a:ext cx="3255882" cy="11328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6800">
                <a:solidFill>
                  <a:srgbClr val="FFFFFF"/>
                </a:solidFill>
              </a:defRPr>
            </a:lvl1pPr>
          </a:lstStyle>
          <a:p>
            <a:pPr/>
            <a:r>
              <a:t>Sunny</a:t>
            </a:r>
          </a:p>
        </p:txBody>
      </p:sp>
      <p:sp>
        <p:nvSpPr>
          <p:cNvPr id="443" name="TextBox 7"/>
          <p:cNvSpPr txBox="1"/>
          <p:nvPr/>
        </p:nvSpPr>
        <p:spPr>
          <a:xfrm>
            <a:off x="15660734" y="3551542"/>
            <a:ext cx="3255881" cy="11328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6800">
                <a:solidFill>
                  <a:srgbClr val="FFFFFF"/>
                </a:solidFill>
              </a:defRPr>
            </a:lvl1pPr>
          </a:lstStyle>
          <a:p>
            <a:pPr/>
            <a:r>
              <a:t>Cloudy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3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40"/>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41"/>
                                        </p:tgtEl>
                                        <p:attrNameLst>
                                          <p:attrName>style.visibility</p:attrName>
                                        </p:attrNameLst>
                                      </p:cBhvr>
                                      <p:to>
                                        <p:strVal val="visible"/>
                                      </p:to>
                                    </p:set>
                                  </p:childTnLst>
                                </p:cTn>
                              </p:par>
                            </p:childTnLst>
                          </p:cTn>
                        </p:par>
                        <p:par>
                          <p:cTn id="16" fill="hold">
                            <p:stCondLst>
                              <p:cond delay="0"/>
                            </p:stCondLst>
                            <p:childTnLst>
                              <p:par>
                                <p:cTn id="17" presetClass="entr" nodeType="afterEffect" presetID="10" grpId="5" fill="hold">
                                  <p:stCondLst>
                                    <p:cond delay="0"/>
                                  </p:stCondLst>
                                  <p:iterate type="el" backwards="0">
                                    <p:tmAbs val="0"/>
                                  </p:iterate>
                                  <p:childTnLst>
                                    <p:set>
                                      <p:cBhvr>
                                        <p:cTn id="18" fill="hold"/>
                                        <p:tgtEl>
                                          <p:spTgt spid="443"/>
                                        </p:tgtEl>
                                        <p:attrNameLst>
                                          <p:attrName>style.visibility</p:attrName>
                                        </p:attrNameLst>
                                      </p:cBhvr>
                                      <p:to>
                                        <p:strVal val="visible"/>
                                      </p:to>
                                    </p:set>
                                    <p:animEffect filter="fade" transition="in">
                                      <p:cBhvr>
                                        <p:cTn id="19" dur="10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1" grpId="4"/>
      <p:bldP build="whole" bldLvl="1" animBg="1" rev="0" advAuto="0" spid="440" grpId="3"/>
      <p:bldP build="whole" bldLvl="1" animBg="1" rev="0" advAuto="0" spid="438" grpId="1"/>
      <p:bldP build="whole" bldLvl="1" animBg="1" rev="0" advAuto="0" spid="443" grpId="5"/>
      <p:bldP build="whole" bldLvl="1" animBg="1" rev="0" advAuto="0" spid="439"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tep 2: Annotate a large panorama dataset with our data-driven sky model"/>
          <p:cNvSpPr txBox="1"/>
          <p:nvPr>
            <p:ph type="title"/>
          </p:nvPr>
        </p:nvSpPr>
        <p:spPr>
          <a:prstGeom prst="rect">
            <a:avLst/>
          </a:prstGeom>
        </p:spPr>
        <p:txBody>
          <a:bodyPr/>
          <a:lstStyle>
            <a:lvl1pPr defTabSz="1850094">
              <a:defRPr sz="5440"/>
            </a:lvl1pPr>
          </a:lstStyle>
          <a:p>
            <a:pPr/>
            <a:r>
              <a:t>Step 2: Annotate a large panorama dataset with our data-driven sky model</a:t>
            </a:r>
          </a:p>
        </p:txBody>
      </p:sp>
      <p:sp>
        <p:nvSpPr>
          <p:cNvPr id="4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6" name="Group"/>
          <p:cNvGrpSpPr/>
          <p:nvPr/>
        </p:nvGrpSpPr>
        <p:grpSpPr>
          <a:xfrm>
            <a:off x="1588023" y="3879765"/>
            <a:ext cx="2507458" cy="8205805"/>
            <a:chOff x="919003" y="431800"/>
            <a:chExt cx="2507456" cy="8205804"/>
          </a:xfrm>
        </p:grpSpPr>
        <p:pic>
          <p:nvPicPr>
            <p:cNvPr id="449" name="pano_abgnjxebdykmvz.jpg" descr="pano_abgnjxebdykmvz.jpg"/>
            <p:cNvPicPr>
              <a:picLocks noChangeAspect="1"/>
            </p:cNvPicPr>
            <p:nvPr/>
          </p:nvPicPr>
          <p:blipFill>
            <a:blip r:embed="rId3">
              <a:extLst/>
            </a:blip>
            <a:srcRect l="0" t="0" r="0" b="0"/>
            <a:stretch>
              <a:fillRect/>
            </a:stretch>
          </p:blipFill>
          <p:spPr>
            <a:xfrm>
              <a:off x="919003" y="1179960"/>
              <a:ext cx="2474804" cy="1237402"/>
            </a:xfrm>
            <a:prstGeom prst="rect">
              <a:avLst/>
            </a:prstGeom>
            <a:ln w="12700" cap="flat">
              <a:noFill/>
              <a:miter lim="400000"/>
            </a:ln>
            <a:effectLst/>
          </p:spPr>
        </p:pic>
        <p:pic>
          <p:nvPicPr>
            <p:cNvPr id="450" name="pano_abgodqrpbbcvtr.jpg" descr="pano_abgodqrpbbcvtr.jpg"/>
            <p:cNvPicPr>
              <a:picLocks noChangeAspect="1"/>
            </p:cNvPicPr>
            <p:nvPr/>
          </p:nvPicPr>
          <p:blipFill>
            <a:blip r:embed="rId4">
              <a:extLst/>
            </a:blip>
            <a:stretch>
              <a:fillRect/>
            </a:stretch>
          </p:blipFill>
          <p:spPr>
            <a:xfrm>
              <a:off x="919003" y="6074192"/>
              <a:ext cx="2474804" cy="1237402"/>
            </a:xfrm>
            <a:prstGeom prst="rect">
              <a:avLst/>
            </a:prstGeom>
            <a:ln w="12700" cap="flat">
              <a:noFill/>
              <a:miter lim="400000"/>
            </a:ln>
            <a:effectLst/>
          </p:spPr>
        </p:pic>
        <p:pic>
          <p:nvPicPr>
            <p:cNvPr id="451" name="pano_abgoxfrnvedypp.jpg" descr="pano_abgoxfrnvedypp.jpg"/>
            <p:cNvPicPr>
              <a:picLocks noChangeAspect="1"/>
            </p:cNvPicPr>
            <p:nvPr/>
          </p:nvPicPr>
          <p:blipFill>
            <a:blip r:embed="rId5">
              <a:extLst/>
            </a:blip>
            <a:stretch>
              <a:fillRect/>
            </a:stretch>
          </p:blipFill>
          <p:spPr>
            <a:xfrm>
              <a:off x="919003" y="4863678"/>
              <a:ext cx="2474804" cy="1237403"/>
            </a:xfrm>
            <a:prstGeom prst="rect">
              <a:avLst/>
            </a:prstGeom>
            <a:ln w="12700" cap="flat">
              <a:noFill/>
              <a:miter lim="400000"/>
            </a:ln>
            <a:effectLst/>
          </p:spPr>
        </p:pic>
        <p:pic>
          <p:nvPicPr>
            <p:cNvPr id="452" name="pano_abgpavtvelxjhx.jpg" descr="pano_abgpavtvelxjhx.jpg"/>
            <p:cNvPicPr>
              <a:picLocks noChangeAspect="1"/>
            </p:cNvPicPr>
            <p:nvPr/>
          </p:nvPicPr>
          <p:blipFill>
            <a:blip r:embed="rId6">
              <a:extLst/>
            </a:blip>
            <a:stretch>
              <a:fillRect/>
            </a:stretch>
          </p:blipFill>
          <p:spPr>
            <a:xfrm>
              <a:off x="919003" y="3627076"/>
              <a:ext cx="2474804" cy="1237402"/>
            </a:xfrm>
            <a:prstGeom prst="rect">
              <a:avLst/>
            </a:prstGeom>
            <a:ln w="12700" cap="flat">
              <a:noFill/>
              <a:miter lim="400000"/>
            </a:ln>
            <a:effectLst/>
          </p:spPr>
        </p:pic>
        <p:pic>
          <p:nvPicPr>
            <p:cNvPr id="453" name="pano_abgpxursfgqfal.jpg" descr="pano_abgpxursfgqfal.jpg"/>
            <p:cNvPicPr>
              <a:picLocks noChangeAspect="1"/>
            </p:cNvPicPr>
            <p:nvPr/>
          </p:nvPicPr>
          <p:blipFill>
            <a:blip r:embed="rId7">
              <a:extLst/>
            </a:blip>
            <a:stretch>
              <a:fillRect/>
            </a:stretch>
          </p:blipFill>
          <p:spPr>
            <a:xfrm>
              <a:off x="919003" y="2397275"/>
              <a:ext cx="2474804" cy="1237402"/>
            </a:xfrm>
            <a:prstGeom prst="rect">
              <a:avLst/>
            </a:prstGeom>
            <a:ln w="12700" cap="flat">
              <a:noFill/>
              <a:miter lim="400000"/>
            </a:ln>
            <a:effectLst/>
          </p:spPr>
        </p:pic>
        <p:sp>
          <p:nvSpPr>
            <p:cNvPr id="454" name="SUN360 (LDR)"/>
            <p:cNvSpPr/>
            <p:nvPr/>
          </p:nvSpPr>
          <p:spPr>
            <a:xfrm>
              <a:off x="2156459" y="431800"/>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SUN360 (LDR)</a:t>
              </a:r>
            </a:p>
          </p:txBody>
        </p:sp>
        <p:sp>
          <p:nvSpPr>
            <p:cNvPr id="455" name="…"/>
            <p:cNvSpPr/>
            <p:nvPr/>
          </p:nvSpPr>
          <p:spPr>
            <a:xfrm flipV="1">
              <a:off x="1453444" y="7367604"/>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15000">
                  <a:solidFill>
                    <a:srgbClr val="FFFFFF"/>
                  </a:solidFill>
                  <a:latin typeface="Helvetica Light"/>
                  <a:ea typeface="Helvetica Light"/>
                  <a:cs typeface="Helvetica Light"/>
                  <a:sym typeface="Helvetica Light"/>
                </a:defRPr>
              </a:lvl1pPr>
            </a:lstStyle>
            <a:p>
              <a:pPr/>
              <a:r>
                <a:t>…</a:t>
              </a:r>
            </a:p>
          </p:txBody>
        </p:sp>
      </p:grpSp>
      <p:grpSp>
        <p:nvGrpSpPr>
          <p:cNvPr id="464" name="Group"/>
          <p:cNvGrpSpPr/>
          <p:nvPr/>
        </p:nvGrpSpPr>
        <p:grpSpPr>
          <a:xfrm>
            <a:off x="12314029" y="3879764"/>
            <a:ext cx="2507457" cy="8205806"/>
            <a:chOff x="795341" y="431804"/>
            <a:chExt cx="2507456" cy="8205804"/>
          </a:xfrm>
        </p:grpSpPr>
        <p:pic>
          <p:nvPicPr>
            <p:cNvPr id="457" name="pano_abgnjxebdykmvz.jpg" descr="pano_abgnjxebdykmvz.jpg"/>
            <p:cNvPicPr>
              <a:picLocks noChangeAspect="1"/>
            </p:cNvPicPr>
            <p:nvPr/>
          </p:nvPicPr>
          <p:blipFill>
            <a:blip r:embed="rId3">
              <a:extLst/>
            </a:blip>
            <a:srcRect l="0" t="0" r="0" b="0"/>
            <a:stretch>
              <a:fillRect/>
            </a:stretch>
          </p:blipFill>
          <p:spPr>
            <a:xfrm>
              <a:off x="795341" y="1179965"/>
              <a:ext cx="2474803" cy="1237402"/>
            </a:xfrm>
            <a:prstGeom prst="rect">
              <a:avLst/>
            </a:prstGeom>
            <a:ln w="12700" cap="flat">
              <a:noFill/>
              <a:miter lim="400000"/>
            </a:ln>
            <a:effectLst/>
          </p:spPr>
        </p:pic>
        <p:pic>
          <p:nvPicPr>
            <p:cNvPr id="458" name="pano_abgodqrpbbcvtr.jpg" descr="pano_abgodqrpbbcvtr.jpg"/>
            <p:cNvPicPr>
              <a:picLocks noChangeAspect="1"/>
            </p:cNvPicPr>
            <p:nvPr/>
          </p:nvPicPr>
          <p:blipFill>
            <a:blip r:embed="rId4">
              <a:extLst/>
            </a:blip>
            <a:stretch>
              <a:fillRect/>
            </a:stretch>
          </p:blipFill>
          <p:spPr>
            <a:xfrm>
              <a:off x="795341" y="6074197"/>
              <a:ext cx="2474803" cy="1237402"/>
            </a:xfrm>
            <a:prstGeom prst="rect">
              <a:avLst/>
            </a:prstGeom>
            <a:ln w="12700" cap="flat">
              <a:noFill/>
              <a:miter lim="400000"/>
            </a:ln>
            <a:effectLst/>
          </p:spPr>
        </p:pic>
        <p:pic>
          <p:nvPicPr>
            <p:cNvPr id="459" name="pano_abgoxfrnvedypp.jpg" descr="pano_abgoxfrnvedypp.jpg"/>
            <p:cNvPicPr>
              <a:picLocks noChangeAspect="1"/>
            </p:cNvPicPr>
            <p:nvPr/>
          </p:nvPicPr>
          <p:blipFill>
            <a:blip r:embed="rId5">
              <a:extLst/>
            </a:blip>
            <a:stretch>
              <a:fillRect/>
            </a:stretch>
          </p:blipFill>
          <p:spPr>
            <a:xfrm>
              <a:off x="795341" y="4863683"/>
              <a:ext cx="2474803" cy="1237402"/>
            </a:xfrm>
            <a:prstGeom prst="rect">
              <a:avLst/>
            </a:prstGeom>
            <a:ln w="12700" cap="flat">
              <a:noFill/>
              <a:miter lim="400000"/>
            </a:ln>
            <a:effectLst/>
          </p:spPr>
        </p:pic>
        <p:pic>
          <p:nvPicPr>
            <p:cNvPr id="460" name="pano_abgpavtvelxjhx.jpg" descr="pano_abgpavtvelxjhx.jpg"/>
            <p:cNvPicPr>
              <a:picLocks noChangeAspect="1"/>
            </p:cNvPicPr>
            <p:nvPr/>
          </p:nvPicPr>
          <p:blipFill>
            <a:blip r:embed="rId6">
              <a:extLst/>
            </a:blip>
            <a:stretch>
              <a:fillRect/>
            </a:stretch>
          </p:blipFill>
          <p:spPr>
            <a:xfrm>
              <a:off x="795341" y="3627081"/>
              <a:ext cx="2474803" cy="1237402"/>
            </a:xfrm>
            <a:prstGeom prst="rect">
              <a:avLst/>
            </a:prstGeom>
            <a:ln w="12700" cap="flat">
              <a:noFill/>
              <a:miter lim="400000"/>
            </a:ln>
            <a:effectLst/>
          </p:spPr>
        </p:pic>
        <p:pic>
          <p:nvPicPr>
            <p:cNvPr id="461" name="pano_abgpxursfgqfal.jpg" descr="pano_abgpxursfgqfal.jpg"/>
            <p:cNvPicPr>
              <a:picLocks noChangeAspect="1"/>
            </p:cNvPicPr>
            <p:nvPr/>
          </p:nvPicPr>
          <p:blipFill>
            <a:blip r:embed="rId7">
              <a:extLst/>
            </a:blip>
            <a:stretch>
              <a:fillRect/>
            </a:stretch>
          </p:blipFill>
          <p:spPr>
            <a:xfrm>
              <a:off x="795341" y="2397280"/>
              <a:ext cx="2474803" cy="1237402"/>
            </a:xfrm>
            <a:prstGeom prst="rect">
              <a:avLst/>
            </a:prstGeom>
            <a:ln w="12700" cap="flat">
              <a:noFill/>
              <a:miter lim="400000"/>
            </a:ln>
            <a:effectLst/>
          </p:spPr>
        </p:pic>
        <p:sp>
          <p:nvSpPr>
            <p:cNvPr id="462" name="SUN360-HDR"/>
            <p:cNvSpPr/>
            <p:nvPr/>
          </p:nvSpPr>
          <p:spPr>
            <a:xfrm>
              <a:off x="2032797" y="431804"/>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SUN360</a:t>
              </a:r>
              <a:r>
                <a:rPr b="1">
                  <a:latin typeface="+mn-lt"/>
                  <a:ea typeface="+mn-ea"/>
                  <a:cs typeface="+mn-cs"/>
                  <a:sym typeface="Helvetica"/>
                </a:rPr>
                <a:t>-HDR</a:t>
              </a:r>
            </a:p>
          </p:txBody>
        </p:sp>
        <p:sp>
          <p:nvSpPr>
            <p:cNvPr id="463" name="…"/>
            <p:cNvSpPr/>
            <p:nvPr/>
          </p:nvSpPr>
          <p:spPr>
            <a:xfrm flipV="1">
              <a:off x="1329782" y="7367609"/>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15000">
                  <a:solidFill>
                    <a:srgbClr val="FFFFFF"/>
                  </a:solidFill>
                  <a:latin typeface="Helvetica Light"/>
                  <a:ea typeface="Helvetica Light"/>
                  <a:cs typeface="Helvetica Light"/>
                  <a:sym typeface="Helvetica Light"/>
                </a:defRPr>
              </a:lvl1pPr>
            </a:lstStyle>
            <a:p>
              <a:pPr/>
              <a:r>
                <a:t>…</a:t>
              </a:r>
            </a:p>
          </p:txBody>
        </p:sp>
      </p:grpSp>
      <p:grpSp>
        <p:nvGrpSpPr>
          <p:cNvPr id="471" name="Group"/>
          <p:cNvGrpSpPr/>
          <p:nvPr/>
        </p:nvGrpSpPr>
        <p:grpSpPr>
          <a:xfrm>
            <a:off x="4554222" y="5564480"/>
            <a:ext cx="7071316" cy="3483787"/>
            <a:chOff x="0" y="812799"/>
            <a:chExt cx="7071314" cy="3483786"/>
          </a:xfrm>
        </p:grpSpPr>
        <p:sp>
          <p:nvSpPr>
            <p:cNvPr id="465" name="Group 40"/>
            <p:cNvSpPr/>
            <p:nvPr/>
          </p:nvSpPr>
          <p:spPr>
            <a:xfrm>
              <a:off x="0" y="1136301"/>
              <a:ext cx="7071316" cy="31602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649" y="5424"/>
                  </a:lnTo>
                  <a:lnTo>
                    <a:pt x="12995" y="5424"/>
                  </a:lnTo>
                  <a:lnTo>
                    <a:pt x="21578" y="0"/>
                  </a:lnTo>
                  <a:lnTo>
                    <a:pt x="21600" y="21551"/>
                  </a:lnTo>
                  <a:lnTo>
                    <a:pt x="12995" y="16127"/>
                  </a:lnTo>
                  <a:lnTo>
                    <a:pt x="8649" y="16078"/>
                  </a:lnTo>
                  <a:lnTo>
                    <a:pt x="22" y="21600"/>
                  </a:lnTo>
                  <a:lnTo>
                    <a:pt x="0" y="0"/>
                  </a:lnTo>
                  <a:close/>
                </a:path>
              </a:pathLst>
            </a:custGeom>
            <a:noFill/>
            <a:ln w="38100" cap="flat">
              <a:solidFill>
                <a:srgbClr val="FFFFFF"/>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466" name="Zhang &amp; Lalonde ’17…"/>
            <p:cNvSpPr/>
            <p:nvPr/>
          </p:nvSpPr>
          <p:spPr>
            <a:xfrm>
              <a:off x="3535657" y="812799"/>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Zhang &amp; Lalonde ’17 </a:t>
              </a:r>
            </a:p>
            <a:p>
              <a:pPr algn="ctr" defTabSz="825500">
                <a:defRPr sz="5000">
                  <a:solidFill>
                    <a:srgbClr val="FFFFFF"/>
                  </a:solidFill>
                  <a:latin typeface="Helvetica Light"/>
                  <a:ea typeface="Helvetica Light"/>
                  <a:cs typeface="Helvetica Light"/>
                  <a:sym typeface="Helvetica Light"/>
                </a:defRPr>
              </a:pPr>
              <a:r>
                <a:t>LDR    HDR</a:t>
              </a:r>
            </a:p>
          </p:txBody>
        </p:sp>
        <p:sp>
          <p:nvSpPr>
            <p:cNvPr id="467" name="Line"/>
            <p:cNvSpPr/>
            <p:nvPr/>
          </p:nvSpPr>
          <p:spPr>
            <a:xfrm>
              <a:off x="2146034" y="3690174"/>
              <a:ext cx="2779246" cy="1"/>
            </a:xfrm>
            <a:prstGeom prst="line">
              <a:avLst/>
            </a:prstGeom>
            <a:noFill/>
            <a:ln w="50800" cap="flat">
              <a:solidFill>
                <a:srgbClr val="FFFFFF"/>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sp>
          <p:nvSpPr>
            <p:cNvPr id="468" name="Line"/>
            <p:cNvSpPr/>
            <p:nvPr/>
          </p:nvSpPr>
          <p:spPr>
            <a:xfrm>
              <a:off x="1260810" y="3943702"/>
              <a:ext cx="4549694" cy="1"/>
            </a:xfrm>
            <a:prstGeom prst="line">
              <a:avLst/>
            </a:prstGeom>
            <a:noFill/>
            <a:ln w="50800" cap="flat">
              <a:solidFill>
                <a:srgbClr val="FFFFFF"/>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sp>
          <p:nvSpPr>
            <p:cNvPr id="469" name="Line"/>
            <p:cNvSpPr/>
            <p:nvPr/>
          </p:nvSpPr>
          <p:spPr>
            <a:xfrm>
              <a:off x="328139" y="4197230"/>
              <a:ext cx="6415037" cy="1"/>
            </a:xfrm>
            <a:prstGeom prst="line">
              <a:avLst/>
            </a:prstGeom>
            <a:noFill/>
            <a:ln w="50800" cap="flat">
              <a:solidFill>
                <a:srgbClr val="FFFFFF"/>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sp>
          <p:nvSpPr>
            <p:cNvPr id="470" name="Line"/>
            <p:cNvSpPr/>
            <p:nvPr/>
          </p:nvSpPr>
          <p:spPr>
            <a:xfrm>
              <a:off x="3249601" y="1198096"/>
              <a:ext cx="570022" cy="1"/>
            </a:xfrm>
            <a:prstGeom prst="line">
              <a:avLst/>
            </a:prstGeom>
            <a:noFill/>
            <a:ln w="76200" cap="flat">
              <a:solidFill>
                <a:srgbClr val="FFFFFF"/>
              </a:solidFill>
              <a:prstDash val="solid"/>
              <a:round/>
              <a:tailEnd type="triangle" w="med" len="med"/>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grpSp>
      <p:grpSp>
        <p:nvGrpSpPr>
          <p:cNvPr id="475" name="Group"/>
          <p:cNvGrpSpPr/>
          <p:nvPr/>
        </p:nvGrpSpPr>
        <p:grpSpPr>
          <a:xfrm>
            <a:off x="19905257" y="5083855"/>
            <a:ext cx="2640244" cy="4327606"/>
            <a:chOff x="1556795" y="431800"/>
            <a:chExt cx="2640242" cy="4327605"/>
          </a:xfrm>
        </p:grpSpPr>
        <p:sp>
          <p:nvSpPr>
            <p:cNvPr id="472" name="Trapezoid"/>
            <p:cNvSpPr/>
            <p:nvPr/>
          </p:nvSpPr>
          <p:spPr>
            <a:xfrm rot="5400000">
              <a:off x="482595" y="2097256"/>
              <a:ext cx="3736350" cy="158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2" y="0"/>
                  </a:moveTo>
                  <a:lnTo>
                    <a:pt x="0" y="21600"/>
                  </a:lnTo>
                  <a:lnTo>
                    <a:pt x="21600" y="21600"/>
                  </a:lnTo>
                  <a:lnTo>
                    <a:pt x="18627" y="0"/>
                  </a:lnTo>
                  <a:lnTo>
                    <a:pt x="2972" y="0"/>
                  </a:lnTo>
                  <a:close/>
                </a:path>
              </a:pathLst>
            </a:custGeom>
            <a:noFill/>
            <a:ln w="50800" cap="flat">
              <a:solidFill>
                <a:srgbClr val="FFFFFF"/>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pic>
          <p:nvPicPr>
            <p:cNvPr id="473" name="mathbf_z.pdf" descr="mathbf_z.pdf"/>
            <p:cNvPicPr>
              <a:picLocks noChangeAspect="1"/>
            </p:cNvPicPr>
            <p:nvPr/>
          </p:nvPicPr>
          <p:blipFill>
            <a:blip r:embed="rId8">
              <a:extLst/>
            </a:blip>
            <a:stretch>
              <a:fillRect/>
            </a:stretch>
          </p:blipFill>
          <p:spPr>
            <a:xfrm>
              <a:off x="3580181" y="2563525"/>
              <a:ext cx="616858" cy="655411"/>
            </a:xfrm>
            <a:prstGeom prst="rect">
              <a:avLst/>
            </a:prstGeom>
            <a:ln w="12700" cap="flat">
              <a:noFill/>
              <a:miter lim="400000"/>
            </a:ln>
            <a:effectLst/>
          </p:spPr>
        </p:pic>
        <p:sp>
          <p:nvSpPr>
            <p:cNvPr id="474" name="SkyNet Encoder"/>
            <p:cNvSpPr/>
            <p:nvPr/>
          </p:nvSpPr>
          <p:spPr>
            <a:xfrm>
              <a:off x="2350769" y="431800"/>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SkyNet Encoder</a:t>
              </a:r>
            </a:p>
          </p:txBody>
        </p:sp>
      </p:grpSp>
      <p:grpSp>
        <p:nvGrpSpPr>
          <p:cNvPr id="481" name="Group"/>
          <p:cNvGrpSpPr/>
          <p:nvPr/>
        </p:nvGrpSpPr>
        <p:grpSpPr>
          <a:xfrm>
            <a:off x="14934091" y="6509543"/>
            <a:ext cx="4071202" cy="1790424"/>
            <a:chOff x="0" y="431799"/>
            <a:chExt cx="4071201" cy="1790422"/>
          </a:xfrm>
        </p:grpSpPr>
        <p:grpSp>
          <p:nvGrpSpPr>
            <p:cNvPr id="479" name="Group"/>
            <p:cNvGrpSpPr/>
            <p:nvPr/>
          </p:nvGrpSpPr>
          <p:grpSpPr>
            <a:xfrm>
              <a:off x="1563799" y="431799"/>
              <a:ext cx="2507403" cy="1790424"/>
              <a:chOff x="0" y="431800"/>
              <a:chExt cx="2507401" cy="1790422"/>
            </a:xfrm>
          </p:grpSpPr>
          <p:pic>
            <p:nvPicPr>
              <p:cNvPr id="476" name="pano_abgpavtvelxjhx.jpg" descr="pano_abgpavtvelxjhx.jpg"/>
              <p:cNvPicPr>
                <a:picLocks noChangeAspect="1"/>
              </p:cNvPicPr>
              <p:nvPr/>
            </p:nvPicPr>
            <p:blipFill>
              <a:blip r:embed="rId6">
                <a:extLst/>
              </a:blip>
              <a:stretch>
                <a:fillRect/>
              </a:stretch>
            </p:blipFill>
            <p:spPr>
              <a:xfrm>
                <a:off x="0" y="984821"/>
                <a:ext cx="2474803" cy="1237402"/>
              </a:xfrm>
              <a:prstGeom prst="rect">
                <a:avLst/>
              </a:prstGeom>
              <a:ln w="76200" cap="flat">
                <a:solidFill>
                  <a:srgbClr val="FFFFFF"/>
                </a:solidFill>
                <a:prstDash val="solid"/>
                <a:round/>
              </a:ln>
              <a:effectLst/>
            </p:spPr>
          </p:pic>
          <p:sp>
            <p:nvSpPr>
              <p:cNvPr id="477" name="Rectangle"/>
              <p:cNvSpPr/>
              <p:nvPr/>
            </p:nvSpPr>
            <p:spPr>
              <a:xfrm>
                <a:off x="44378" y="1505838"/>
                <a:ext cx="2386045" cy="691587"/>
              </a:xfrm>
              <a:prstGeom prst="rect">
                <a:avLst/>
              </a:prstGeom>
              <a:solidFill>
                <a:srgbClr val="000000"/>
              </a:solidFill>
              <a:ln w="12700" cap="flat">
                <a:noFill/>
                <a:miter lim="400000"/>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478" name="sky only"/>
              <p:cNvSpPr/>
              <p:nvPr/>
            </p:nvSpPr>
            <p:spPr>
              <a:xfrm>
                <a:off x="1237401" y="431800"/>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sky only</a:t>
                </a:r>
              </a:p>
            </p:txBody>
          </p:sp>
        </p:grpSp>
        <p:sp>
          <p:nvSpPr>
            <p:cNvPr id="480" name="Line"/>
            <p:cNvSpPr/>
            <p:nvPr/>
          </p:nvSpPr>
          <p:spPr>
            <a:xfrm>
              <a:off x="-1" y="1623937"/>
              <a:ext cx="1440471" cy="266"/>
            </a:xfrm>
            <a:prstGeom prst="line">
              <a:avLst/>
            </a:prstGeom>
            <a:noFill/>
            <a:ln w="152400" cap="flat">
              <a:solidFill>
                <a:srgbClr val="FFFFFF"/>
              </a:solidFill>
              <a:prstDash val="solid"/>
              <a:round/>
              <a:tailEnd type="triangle" w="med" len="med"/>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1"/>
                                        </p:tgtEl>
                                        <p:attrNameLst>
                                          <p:attrName>style.visibility</p:attrName>
                                        </p:attrNameLst>
                                      </p:cBhvr>
                                      <p:to>
                                        <p:strVal val="visible"/>
                                      </p:to>
                                    </p:set>
                                    <p:animEffect filter="fade" transition="in">
                                      <p:cBhvr>
                                        <p:cTn id="7" dur="1000"/>
                                        <p:tgtEl>
                                          <p:spTgt spid="47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64"/>
                                        </p:tgtEl>
                                        <p:attrNameLst>
                                          <p:attrName>style.visibility</p:attrName>
                                        </p:attrNameLst>
                                      </p:cBhvr>
                                      <p:to>
                                        <p:strVal val="visible"/>
                                      </p:to>
                                    </p:set>
                                    <p:animEffect filter="fade" transition="in">
                                      <p:cBhvr>
                                        <p:cTn id="11" dur="1000"/>
                                        <p:tgtEl>
                                          <p:spTgt spid="46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481"/>
                                        </p:tgtEl>
                                        <p:attrNameLst>
                                          <p:attrName>style.visibility</p:attrName>
                                        </p:attrNameLst>
                                      </p:cBhvr>
                                      <p:to>
                                        <p:strVal val="visible"/>
                                      </p:to>
                                    </p:set>
                                    <p:animEffect filter="fade" transition="in">
                                      <p:cBhvr>
                                        <p:cTn id="16" dur="1000"/>
                                        <p:tgtEl>
                                          <p:spTgt spid="481"/>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475"/>
                                        </p:tgtEl>
                                        <p:attrNameLst>
                                          <p:attrName>style.visibility</p:attrName>
                                        </p:attrNameLst>
                                      </p:cBhvr>
                                      <p:to>
                                        <p:strVal val="visible"/>
                                      </p:to>
                                    </p:set>
                                    <p:animEffect filter="fade" transition="in">
                                      <p:cBhvr>
                                        <p:cTn id="21" dur="10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1"/>
      <p:bldP build="whole" bldLvl="1" animBg="1" rev="0" advAuto="0" spid="475" grpId="4"/>
      <p:bldP build="whole" bldLvl="1" animBg="1" rev="0" advAuto="0" spid="481" grpId="3"/>
      <p:bldP build="whole" bldLvl="1" animBg="1" rev="0" advAuto="0" spid="464"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tep 3: Learn an image-to-sky encoder"/>
          <p:cNvSpPr txBox="1"/>
          <p:nvPr>
            <p:ph type="title"/>
          </p:nvPr>
        </p:nvSpPr>
        <p:spPr>
          <a:prstGeom prst="rect">
            <a:avLst/>
          </a:prstGeom>
        </p:spPr>
        <p:txBody>
          <a:bodyPr/>
          <a:lstStyle/>
          <a:p>
            <a:pPr/>
            <a:r>
              <a:t>Step 3: Learn an image-to-sky encoder</a:t>
            </a:r>
          </a:p>
        </p:txBody>
      </p:sp>
      <p:sp>
        <p:nvSpPr>
          <p:cNvPr id="486" name="Slide Number"/>
          <p:cNvSpPr txBox="1"/>
          <p:nvPr>
            <p:ph type="sldNum" sz="quarter" idx="2"/>
          </p:nvPr>
        </p:nvSpPr>
        <p:spPr>
          <a:xfrm>
            <a:off x="11980827" y="12892795"/>
            <a:ext cx="441396"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7" name="Trapezoid"/>
          <p:cNvSpPr/>
          <p:nvPr/>
        </p:nvSpPr>
        <p:spPr>
          <a:xfrm rot="5400000">
            <a:off x="9731415" y="7772941"/>
            <a:ext cx="3736350" cy="1587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2" y="0"/>
                </a:moveTo>
                <a:lnTo>
                  <a:pt x="0" y="21600"/>
                </a:lnTo>
                <a:lnTo>
                  <a:pt x="21600" y="21600"/>
                </a:lnTo>
                <a:lnTo>
                  <a:pt x="18627" y="0"/>
                </a:lnTo>
                <a:lnTo>
                  <a:pt x="2972" y="0"/>
                </a:lnTo>
                <a:close/>
              </a:path>
            </a:pathLst>
          </a:custGeom>
          <a:ln w="50800">
            <a:solidFill>
              <a:srgbClr val="FFFFFF"/>
            </a:solidFill>
          </a:ln>
          <a:effectLst>
            <a:outerShdw sx="100000" sy="100000" kx="0" ky="0" algn="b" rotWithShape="0" blurRad="152400" dist="101600" dir="5400000">
              <a:srgbClr val="4E3B30">
                <a:alpha val="60000"/>
              </a:srgbClr>
            </a:outerShdw>
          </a:effectLst>
        </p:spPr>
        <p:txBody>
          <a:bodyPr tIns="91439" bIns="91439" anchor="ctr"/>
          <a:lstStyle/>
          <a:p>
            <a:pPr/>
          </a:p>
        </p:txBody>
      </p:sp>
      <p:sp>
        <p:nvSpPr>
          <p:cNvPr id="488" name="Image-to-Sky…"/>
          <p:cNvSpPr txBox="1"/>
          <p:nvPr/>
        </p:nvSpPr>
        <p:spPr>
          <a:xfrm>
            <a:off x="9375087" y="10732981"/>
            <a:ext cx="3889376" cy="1625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a:solidFill>
                  <a:srgbClr val="FFFFFF"/>
                </a:solidFill>
                <a:latin typeface="Helvetica Light"/>
                <a:ea typeface="Helvetica Light"/>
                <a:cs typeface="Helvetica Light"/>
                <a:sym typeface="Helvetica Light"/>
              </a:defRPr>
            </a:pPr>
            <a:r>
              <a:t>Image-to-Sky</a:t>
            </a:r>
          </a:p>
          <a:p>
            <a:pPr algn="ctr" defTabSz="825500">
              <a:defRPr sz="5000">
                <a:solidFill>
                  <a:srgbClr val="FFFFFF"/>
                </a:solidFill>
                <a:latin typeface="Helvetica Light"/>
                <a:ea typeface="Helvetica Light"/>
                <a:cs typeface="Helvetica Light"/>
                <a:sym typeface="Helvetica Light"/>
              </a:defRPr>
            </a:pPr>
            <a:r>
              <a:t>Encoder</a:t>
            </a:r>
          </a:p>
        </p:txBody>
      </p:sp>
      <p:grpSp>
        <p:nvGrpSpPr>
          <p:cNvPr id="491" name="Group"/>
          <p:cNvGrpSpPr/>
          <p:nvPr/>
        </p:nvGrpSpPr>
        <p:grpSpPr>
          <a:xfrm>
            <a:off x="3448860" y="2803695"/>
            <a:ext cx="6692075" cy="3367183"/>
            <a:chOff x="0" y="0"/>
            <a:chExt cx="6692074" cy="3367182"/>
          </a:xfrm>
        </p:grpSpPr>
        <p:pic>
          <p:nvPicPr>
            <p:cNvPr id="489" name="pano_abgnjxebdykmvz.jpg" descr="pano_abgnjxebdykmvz.jpg"/>
            <p:cNvPicPr>
              <a:picLocks noChangeAspect="1"/>
            </p:cNvPicPr>
            <p:nvPr/>
          </p:nvPicPr>
          <p:blipFill>
            <a:blip r:embed="rId3">
              <a:extLst/>
            </a:blip>
            <a:srcRect l="0" t="0" r="32543" b="0"/>
            <a:stretch>
              <a:fillRect/>
            </a:stretch>
          </p:blipFill>
          <p:spPr>
            <a:xfrm>
              <a:off x="2149895" y="0"/>
              <a:ext cx="4542180" cy="3366741"/>
            </a:xfrm>
            <a:prstGeom prst="rect">
              <a:avLst/>
            </a:prstGeom>
            <a:ln w="12700" cap="flat">
              <a:noFill/>
              <a:miter lim="400000"/>
            </a:ln>
            <a:effectLst/>
          </p:spPr>
        </p:pic>
        <p:pic>
          <p:nvPicPr>
            <p:cNvPr id="490" name="pano_abgnjxebdykmvz.jpg" descr="pano_abgnjxebdykmvz.jpg"/>
            <p:cNvPicPr>
              <a:picLocks noChangeAspect="1"/>
            </p:cNvPicPr>
            <p:nvPr/>
          </p:nvPicPr>
          <p:blipFill>
            <a:blip r:embed="rId3">
              <a:extLst/>
            </a:blip>
            <a:srcRect l="68047" t="0" r="0" b="0"/>
            <a:stretch>
              <a:fillRect/>
            </a:stretch>
          </p:blipFill>
          <p:spPr>
            <a:xfrm>
              <a:off x="0" y="442"/>
              <a:ext cx="2151549" cy="3366741"/>
            </a:xfrm>
            <a:prstGeom prst="rect">
              <a:avLst/>
            </a:prstGeom>
            <a:ln w="12700" cap="flat">
              <a:noFill/>
              <a:miter lim="400000"/>
            </a:ln>
            <a:effectLst/>
          </p:spPr>
        </p:pic>
      </p:grpSp>
      <p:pic>
        <p:nvPicPr>
          <p:cNvPr id="492" name="pano_abgnjxebdykmvz.jpg" descr="pano_abgnjxebdykmvz.jpg"/>
          <p:cNvPicPr>
            <a:picLocks noChangeAspect="1"/>
          </p:cNvPicPr>
          <p:nvPr/>
        </p:nvPicPr>
        <p:blipFill>
          <a:blip r:embed="rId3">
            <a:extLst/>
          </a:blip>
          <a:srcRect l="3144" t="27385" r="62657" b="37226"/>
          <a:stretch>
            <a:fillRect/>
          </a:stretch>
        </p:blipFill>
        <p:spPr>
          <a:xfrm>
            <a:off x="6352618" y="7674035"/>
            <a:ext cx="3727523" cy="1928611"/>
          </a:xfrm>
          <a:prstGeom prst="rect">
            <a:avLst/>
          </a:prstGeom>
          <a:ln w="101600">
            <a:solidFill>
              <a:srgbClr val="D45954"/>
            </a:solidFill>
            <a:miter lim="400000"/>
          </a:ln>
        </p:spPr>
      </p:pic>
      <p:sp>
        <p:nvSpPr>
          <p:cNvPr id="493" name="Line"/>
          <p:cNvSpPr/>
          <p:nvPr/>
        </p:nvSpPr>
        <p:spPr>
          <a:xfrm>
            <a:off x="8347786" y="5058057"/>
            <a:ext cx="1736111" cy="2609948"/>
          </a:xfrm>
          <a:prstGeom prst="line">
            <a:avLst/>
          </a:prstGeom>
          <a:ln w="63500">
            <a:solidFill>
              <a:srgbClr val="D45954"/>
            </a:solidFill>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
        <p:nvSpPr>
          <p:cNvPr id="494" name="Line"/>
          <p:cNvSpPr/>
          <p:nvPr/>
        </p:nvSpPr>
        <p:spPr>
          <a:xfrm>
            <a:off x="6060738" y="5027801"/>
            <a:ext cx="297310" cy="2670462"/>
          </a:xfrm>
          <a:prstGeom prst="line">
            <a:avLst/>
          </a:prstGeom>
          <a:ln w="63500">
            <a:solidFill>
              <a:srgbClr val="D45954"/>
            </a:solidFill>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
        <p:nvSpPr>
          <p:cNvPr id="495" name="Rectangle"/>
          <p:cNvSpPr/>
          <p:nvPr/>
        </p:nvSpPr>
        <p:spPr>
          <a:xfrm>
            <a:off x="6071507" y="3919835"/>
            <a:ext cx="2270652" cy="1134902"/>
          </a:xfrm>
          <a:prstGeom prst="rect">
            <a:avLst/>
          </a:prstGeom>
          <a:ln w="63500">
            <a:solidFill>
              <a:srgbClr val="D45954"/>
            </a:solidFill>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grpSp>
        <p:nvGrpSpPr>
          <p:cNvPr id="503" name="Group"/>
          <p:cNvGrpSpPr/>
          <p:nvPr/>
        </p:nvGrpSpPr>
        <p:grpSpPr>
          <a:xfrm>
            <a:off x="14127009" y="6512060"/>
            <a:ext cx="9417968" cy="6325670"/>
            <a:chOff x="79618" y="0"/>
            <a:chExt cx="9417966" cy="6325668"/>
          </a:xfrm>
        </p:grpSpPr>
        <p:sp>
          <p:nvSpPr>
            <p:cNvPr id="496" name="Trapezoid"/>
            <p:cNvSpPr/>
            <p:nvPr/>
          </p:nvSpPr>
          <p:spPr>
            <a:xfrm rot="16200000">
              <a:off x="-994582" y="1260881"/>
              <a:ext cx="3736350" cy="158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2" y="0"/>
                  </a:moveTo>
                  <a:lnTo>
                    <a:pt x="0" y="21600"/>
                  </a:lnTo>
                  <a:lnTo>
                    <a:pt x="21600" y="21600"/>
                  </a:lnTo>
                  <a:lnTo>
                    <a:pt x="18627" y="0"/>
                  </a:lnTo>
                  <a:lnTo>
                    <a:pt x="2972" y="0"/>
                  </a:lnTo>
                  <a:close/>
                </a:path>
              </a:pathLst>
            </a:custGeom>
            <a:noFill/>
            <a:ln w="50800" cap="flat">
              <a:solidFill>
                <a:srgbClr val="FFFFFF"/>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497" name="SkyNet…"/>
            <p:cNvSpPr/>
            <p:nvPr/>
          </p:nvSpPr>
          <p:spPr>
            <a:xfrm>
              <a:off x="1292225" y="5055668"/>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SkyNet</a:t>
              </a:r>
            </a:p>
            <a:p>
              <a:pPr algn="ctr" defTabSz="825500">
                <a:defRPr sz="5000">
                  <a:solidFill>
                    <a:srgbClr val="FFFFFF"/>
                  </a:solidFill>
                  <a:latin typeface="Helvetica Light"/>
                  <a:ea typeface="Helvetica Light"/>
                  <a:cs typeface="Helvetica Light"/>
                  <a:sym typeface="Helvetica Light"/>
                </a:defRPr>
              </a:pPr>
              <a:r>
                <a:t>Decoder</a:t>
              </a:r>
            </a:p>
          </p:txBody>
        </p:sp>
        <p:pic>
          <p:nvPicPr>
            <p:cNvPr id="498" name="mathbf_hat_P.pdf" descr="mathbf_hat_P.pdf"/>
            <p:cNvPicPr>
              <a:picLocks noChangeAspect="1"/>
            </p:cNvPicPr>
            <p:nvPr/>
          </p:nvPicPr>
          <p:blipFill>
            <a:blip r:embed="rId4">
              <a:extLst/>
            </a:blip>
            <a:stretch>
              <a:fillRect/>
            </a:stretch>
          </p:blipFill>
          <p:spPr>
            <a:xfrm>
              <a:off x="5663708" y="0"/>
              <a:ext cx="616858" cy="863600"/>
            </a:xfrm>
            <a:prstGeom prst="rect">
              <a:avLst/>
            </a:prstGeom>
            <a:ln w="12700" cap="flat">
              <a:noFill/>
              <a:miter lim="400000"/>
            </a:ln>
            <a:effectLst/>
          </p:spPr>
        </p:pic>
        <p:pic>
          <p:nvPicPr>
            <p:cNvPr id="499" name="Picture 12" descr="Picture 12"/>
            <p:cNvPicPr>
              <a:picLocks noChangeAspect="1"/>
            </p:cNvPicPr>
            <p:nvPr/>
          </p:nvPicPr>
          <p:blipFill>
            <a:blip r:embed="rId5">
              <a:extLst/>
            </a:blip>
            <a:srcRect l="33386" t="80588" r="33386" b="14212"/>
            <a:stretch>
              <a:fillRect/>
            </a:stretch>
          </p:blipFill>
          <p:spPr>
            <a:xfrm>
              <a:off x="2446743" y="1248431"/>
              <a:ext cx="7050843" cy="1959358"/>
            </a:xfrm>
            <a:prstGeom prst="rect">
              <a:avLst/>
            </a:prstGeom>
            <a:ln w="12700" cap="flat">
              <a:noFill/>
              <a:miter lim="400000"/>
            </a:ln>
            <a:effectLst/>
          </p:spPr>
        </p:pic>
        <p:grpSp>
          <p:nvGrpSpPr>
            <p:cNvPr id="502" name="Group"/>
            <p:cNvGrpSpPr/>
            <p:nvPr/>
          </p:nvGrpSpPr>
          <p:grpSpPr>
            <a:xfrm>
              <a:off x="571287" y="1674190"/>
              <a:ext cx="604611" cy="761330"/>
              <a:chOff x="0" y="0"/>
              <a:chExt cx="604610" cy="761329"/>
            </a:xfrm>
          </p:grpSpPr>
          <p:sp>
            <p:nvSpPr>
              <p:cNvPr id="500" name="Rectangle"/>
              <p:cNvSpPr/>
              <p:nvPr/>
            </p:nvSpPr>
            <p:spPr>
              <a:xfrm>
                <a:off x="-1" y="289673"/>
                <a:ext cx="604612" cy="471657"/>
              </a:xfrm>
              <a:prstGeom prst="rect">
                <a:avLst/>
              </a:prstGeom>
              <a:solidFill>
                <a:srgbClr val="FFFFFF"/>
              </a:solidFill>
              <a:ln w="12700" cap="flat">
                <a:noFill/>
                <a:miter lim="400000"/>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501" name="Rounded Rectangle"/>
              <p:cNvSpPr/>
              <p:nvPr/>
            </p:nvSpPr>
            <p:spPr>
              <a:xfrm>
                <a:off x="38970" y="0"/>
                <a:ext cx="525766" cy="604611"/>
              </a:xfrm>
              <a:prstGeom prst="roundRect">
                <a:avLst>
                  <a:gd name="adj" fmla="val 47901"/>
                </a:avLst>
              </a:prstGeom>
              <a:noFill/>
              <a:ln w="76200" cap="flat">
                <a:solidFill>
                  <a:srgbClr val="FFFFFF"/>
                </a:solidFill>
                <a:prstDash val="solid"/>
                <a:round/>
              </a:ln>
              <a:effectLst/>
            </p:spPr>
            <p:txBody>
              <a:bodyPr wrap="square" lIns="91439" tIns="91439" rIns="91439" bIns="91439" numCol="1" anchor="ctr">
                <a:noAutofit/>
              </a:bodyPr>
              <a:lstStyle/>
              <a:p>
                <a:pPr/>
              </a:p>
            </p:txBody>
          </p:sp>
        </p:grpSp>
      </p:grpSp>
      <p:grpSp>
        <p:nvGrpSpPr>
          <p:cNvPr id="511" name="Group"/>
          <p:cNvGrpSpPr/>
          <p:nvPr/>
        </p:nvGrpSpPr>
        <p:grpSpPr>
          <a:xfrm>
            <a:off x="10812301" y="1774952"/>
            <a:ext cx="4440223" cy="7120866"/>
            <a:chOff x="0" y="0"/>
            <a:chExt cx="4440221" cy="7120865"/>
          </a:xfrm>
        </p:grpSpPr>
        <p:pic>
          <p:nvPicPr>
            <p:cNvPr id="504" name="mathbf_z.pdf" descr="mathbf_z.pdf"/>
            <p:cNvPicPr>
              <a:picLocks noChangeAspect="1"/>
            </p:cNvPicPr>
            <p:nvPr/>
          </p:nvPicPr>
          <p:blipFill>
            <a:blip r:embed="rId6">
              <a:extLst/>
            </a:blip>
            <a:stretch>
              <a:fillRect/>
            </a:stretch>
          </p:blipFill>
          <p:spPr>
            <a:xfrm>
              <a:off x="2191770" y="6465454"/>
              <a:ext cx="616858" cy="655412"/>
            </a:xfrm>
            <a:prstGeom prst="rect">
              <a:avLst/>
            </a:prstGeom>
            <a:ln w="12700" cap="flat">
              <a:noFill/>
              <a:miter lim="400000"/>
            </a:ln>
            <a:effectLst/>
          </p:spPr>
        </p:pic>
        <p:sp>
          <p:nvSpPr>
            <p:cNvPr id="505" name="Trapezoid"/>
            <p:cNvSpPr/>
            <p:nvPr/>
          </p:nvSpPr>
          <p:spPr>
            <a:xfrm rot="5400000">
              <a:off x="-1074201" y="1969159"/>
              <a:ext cx="3736350" cy="1587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2" y="0"/>
                  </a:moveTo>
                  <a:lnTo>
                    <a:pt x="0" y="21600"/>
                  </a:lnTo>
                  <a:lnTo>
                    <a:pt x="21600" y="21600"/>
                  </a:lnTo>
                  <a:lnTo>
                    <a:pt x="18627" y="0"/>
                  </a:lnTo>
                  <a:lnTo>
                    <a:pt x="2972" y="0"/>
                  </a:lnTo>
                  <a:close/>
                </a:path>
              </a:pathLst>
            </a:custGeom>
            <a:noFill/>
            <a:ln w="50800" cap="flat">
              <a:solidFill>
                <a:srgbClr val="FFFFFF"/>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506" name="SkyNet…"/>
            <p:cNvSpPr txBox="1"/>
            <p:nvPr/>
          </p:nvSpPr>
          <p:spPr>
            <a:xfrm>
              <a:off x="1926256" y="0"/>
              <a:ext cx="2513966" cy="162560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SkyNet</a:t>
              </a:r>
            </a:p>
            <a:p>
              <a:pPr algn="ctr" defTabSz="825500">
                <a:defRPr sz="5000">
                  <a:solidFill>
                    <a:srgbClr val="FFFFFF"/>
                  </a:solidFill>
                  <a:latin typeface="Helvetica Light"/>
                  <a:ea typeface="Helvetica Light"/>
                  <a:cs typeface="Helvetica Light"/>
                  <a:sym typeface="Helvetica Light"/>
                </a:defRPr>
              </a:pPr>
              <a:r>
                <a:t>Encoder</a:t>
              </a:r>
            </a:p>
          </p:txBody>
        </p:sp>
        <p:grpSp>
          <p:nvGrpSpPr>
            <p:cNvPr id="509" name="Group"/>
            <p:cNvGrpSpPr/>
            <p:nvPr/>
          </p:nvGrpSpPr>
          <p:grpSpPr>
            <a:xfrm>
              <a:off x="491667" y="2382468"/>
              <a:ext cx="604612" cy="761331"/>
              <a:chOff x="0" y="0"/>
              <a:chExt cx="604610" cy="761329"/>
            </a:xfrm>
          </p:grpSpPr>
          <p:sp>
            <p:nvSpPr>
              <p:cNvPr id="507" name="Rectangle"/>
              <p:cNvSpPr/>
              <p:nvPr/>
            </p:nvSpPr>
            <p:spPr>
              <a:xfrm>
                <a:off x="-1" y="289673"/>
                <a:ext cx="604612" cy="471657"/>
              </a:xfrm>
              <a:prstGeom prst="rect">
                <a:avLst/>
              </a:prstGeom>
              <a:solidFill>
                <a:srgbClr val="FFFFFF"/>
              </a:solidFill>
              <a:ln w="12700" cap="flat">
                <a:noFill/>
                <a:miter lim="400000"/>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508" name="Rounded Rectangle"/>
              <p:cNvSpPr/>
              <p:nvPr/>
            </p:nvSpPr>
            <p:spPr>
              <a:xfrm>
                <a:off x="38970" y="0"/>
                <a:ext cx="525766" cy="604611"/>
              </a:xfrm>
              <a:prstGeom prst="roundRect">
                <a:avLst>
                  <a:gd name="adj" fmla="val 47901"/>
                </a:avLst>
              </a:prstGeom>
              <a:noFill/>
              <a:ln w="76200" cap="flat">
                <a:solidFill>
                  <a:srgbClr val="FFFFFF"/>
                </a:solidFill>
                <a:prstDash val="solid"/>
                <a:round/>
              </a:ln>
              <a:effectLst/>
            </p:spPr>
            <p:txBody>
              <a:bodyPr wrap="square" lIns="91439" tIns="91439" rIns="91439" bIns="91439" numCol="1" anchor="ctr">
                <a:noAutofit/>
              </a:bodyPr>
              <a:lstStyle/>
              <a:p>
                <a:pPr/>
              </a:p>
            </p:txBody>
          </p:sp>
        </p:grpSp>
        <p:sp>
          <p:nvSpPr>
            <p:cNvPr id="513" name="Connection Line"/>
            <p:cNvSpPr/>
            <p:nvPr/>
          </p:nvSpPr>
          <p:spPr>
            <a:xfrm>
              <a:off x="1790700" y="2660650"/>
              <a:ext cx="732790" cy="3310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path>
              </a:pathLst>
            </a:custGeom>
            <a:noFill/>
            <a:ln w="101600" cap="flat">
              <a:solidFill>
                <a:srgbClr val="FFFFFF"/>
              </a:solidFill>
              <a:prstDash val="solid"/>
              <a:round/>
              <a:tailEnd type="triangle" w="med" len="med"/>
            </a:ln>
            <a:effectLst>
              <a:outerShdw sx="100000" sy="100000" kx="0" ky="0" algn="b" rotWithShape="0" blurRad="152400" dist="101600" dir="5400000">
                <a:srgbClr val="4E3B30">
                  <a:alpha val="60000"/>
                </a:srgbClr>
              </a:outerShdw>
            </a:effectLst>
          </p:spPr>
          <p:txBody>
            <a:bodyPr/>
            <a:lstStyle/>
            <a:p>
              <a:pPr/>
            </a:p>
          </p:txBody>
        </p:sp>
      </p:grpSp>
      <p:sp>
        <p:nvSpPr>
          <p:cNvPr id="512" name="(previous step)"/>
          <p:cNvSpPr txBox="1"/>
          <p:nvPr/>
        </p:nvSpPr>
        <p:spPr>
          <a:xfrm>
            <a:off x="12648681" y="3372087"/>
            <a:ext cx="2839213" cy="5842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3200">
                <a:solidFill>
                  <a:srgbClr val="FFFFFF"/>
                </a:solidFill>
                <a:latin typeface="Helvetica Light"/>
                <a:ea typeface="Helvetica Light"/>
                <a:cs typeface="Helvetica Light"/>
                <a:sym typeface="Helvetica Light"/>
              </a:defRPr>
            </a:lvl1pPr>
          </a:lstStyle>
          <a:p>
            <a:pPr/>
            <a:r>
              <a:t>(previous step)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7"/>
                                        </p:tgtEl>
                                        <p:attrNameLst>
                                          <p:attrName>style.visibility</p:attrName>
                                        </p:attrNameLst>
                                      </p:cBhvr>
                                      <p:to>
                                        <p:strVal val="visible"/>
                                      </p:to>
                                    </p:set>
                                    <p:animEffect filter="fade" transition="in">
                                      <p:cBhvr>
                                        <p:cTn id="7" dur="1000"/>
                                        <p:tgtEl>
                                          <p:spTgt spid="487"/>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88"/>
                                        </p:tgtEl>
                                        <p:attrNameLst>
                                          <p:attrName>style.visibility</p:attrName>
                                        </p:attrNameLst>
                                      </p:cBhvr>
                                      <p:to>
                                        <p:strVal val="visible"/>
                                      </p:to>
                                    </p:set>
                                    <p:animEffect filter="fade" transition="in">
                                      <p:cBhvr>
                                        <p:cTn id="11" dur="1000"/>
                                        <p:tgtEl>
                                          <p:spTgt spid="48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503"/>
                                        </p:tgtEl>
                                        <p:attrNameLst>
                                          <p:attrName>style.visibility</p:attrName>
                                        </p:attrNameLst>
                                      </p:cBhvr>
                                      <p:to>
                                        <p:strVal val="visible"/>
                                      </p:to>
                                    </p:set>
                                    <p:animEffect filter="fade" transition="in">
                                      <p:cBhvr>
                                        <p:cTn id="16"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2"/>
      <p:bldP build="whole" bldLvl="1" animBg="1" rev="0" advAuto="0" spid="487" grpId="1"/>
      <p:bldP build="whole" bldLvl="1" animBg="1" rev="0" advAuto="0" spid="503" grpId="3"/>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he importance and difficulty of lighting estimation"/>
          <p:cNvSpPr txBox="1"/>
          <p:nvPr>
            <p:ph type="title"/>
          </p:nvPr>
        </p:nvSpPr>
        <p:spPr>
          <a:prstGeom prst="rect">
            <a:avLst/>
          </a:prstGeom>
        </p:spPr>
        <p:txBody>
          <a:bodyPr/>
          <a:lstStyle/>
          <a:p>
            <a:pPr/>
            <a:r>
              <a:t>The importance and difficulty of lighting estimation</a:t>
            </a:r>
          </a:p>
        </p:txBody>
      </p:sp>
      <p:sp>
        <p:nvSpPr>
          <p:cNvPr id="197" name="Slide Number"/>
          <p:cNvSpPr txBox="1"/>
          <p:nvPr>
            <p:ph type="sldNum" sz="quarter" idx="2"/>
          </p:nvPr>
        </p:nvSpPr>
        <p:spPr>
          <a:xfrm>
            <a:off x="12029841" y="12892795"/>
            <a:ext cx="343368"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8" name="Picture 11" descr="Picture 11"/>
          <p:cNvPicPr>
            <a:picLocks noChangeAspect="1"/>
          </p:cNvPicPr>
          <p:nvPr/>
        </p:nvPicPr>
        <p:blipFill>
          <a:blip r:embed="rId3">
            <a:extLst/>
          </a:blip>
          <a:stretch>
            <a:fillRect/>
          </a:stretch>
        </p:blipFill>
        <p:spPr>
          <a:xfrm>
            <a:off x="10160837" y="5841298"/>
            <a:ext cx="4071852" cy="3053890"/>
          </a:xfrm>
          <a:prstGeom prst="rect">
            <a:avLst/>
          </a:prstGeom>
          <a:ln w="12700">
            <a:miter lim="400000"/>
          </a:ln>
        </p:spPr>
      </p:pic>
      <p:pic>
        <p:nvPicPr>
          <p:cNvPr id="199" name="Picture 18" descr="Picture 18"/>
          <p:cNvPicPr>
            <a:picLocks noChangeAspect="1"/>
          </p:cNvPicPr>
          <p:nvPr/>
        </p:nvPicPr>
        <p:blipFill>
          <a:blip r:embed="rId4">
            <a:extLst/>
          </a:blip>
          <a:stretch>
            <a:fillRect/>
          </a:stretch>
        </p:blipFill>
        <p:spPr>
          <a:xfrm>
            <a:off x="1495833" y="2015396"/>
            <a:ext cx="21411386" cy="10705694"/>
          </a:xfrm>
          <a:prstGeom prst="rect">
            <a:avLst/>
          </a:prstGeom>
          <a:ln w="12700">
            <a:miter lim="400000"/>
          </a:ln>
        </p:spPr>
      </p:pic>
      <p:pic>
        <p:nvPicPr>
          <p:cNvPr id="200" name="Object 6" descr="Object 6"/>
          <p:cNvPicPr>
            <a:picLocks noChangeAspect="1"/>
          </p:cNvPicPr>
          <p:nvPr/>
        </p:nvPicPr>
        <p:blipFill>
          <a:blip r:embed="rId5">
            <a:extLst/>
          </a:blip>
          <a:srcRect l="14415" t="3596" r="8320" b="4887"/>
          <a:stretch>
            <a:fillRect/>
          </a:stretch>
        </p:blipFill>
        <p:spPr>
          <a:xfrm>
            <a:off x="6316616" y="8299970"/>
            <a:ext cx="2833922" cy="3356648"/>
          </a:xfrm>
          <a:custGeom>
            <a:avLst/>
            <a:gdLst/>
            <a:ahLst/>
            <a:cxnLst>
              <a:cxn ang="0">
                <a:pos x="wd2" y="hd2"/>
              </a:cxn>
              <a:cxn ang="5400000">
                <a:pos x="wd2" y="hd2"/>
              </a:cxn>
              <a:cxn ang="10800000">
                <a:pos x="wd2" y="hd2"/>
              </a:cxn>
              <a:cxn ang="16200000">
                <a:pos x="wd2" y="hd2"/>
              </a:cxn>
            </a:cxnLst>
            <a:rect l="0" t="0" r="r" b="b"/>
            <a:pathLst>
              <a:path w="21323" h="21461" fill="norm" stroke="1" extrusionOk="0">
                <a:moveTo>
                  <a:pt x="2730" y="1"/>
                </a:moveTo>
                <a:cubicBezTo>
                  <a:pt x="2649" y="-1"/>
                  <a:pt x="2563" y="6"/>
                  <a:pt x="2473" y="21"/>
                </a:cubicBezTo>
                <a:cubicBezTo>
                  <a:pt x="1812" y="133"/>
                  <a:pt x="1710" y="246"/>
                  <a:pt x="1625" y="932"/>
                </a:cubicBezTo>
                <a:cubicBezTo>
                  <a:pt x="1563" y="1439"/>
                  <a:pt x="1850" y="2633"/>
                  <a:pt x="2455" y="4375"/>
                </a:cubicBezTo>
                <a:cubicBezTo>
                  <a:pt x="2546" y="4637"/>
                  <a:pt x="2445" y="4715"/>
                  <a:pt x="1634" y="5020"/>
                </a:cubicBezTo>
                <a:cubicBezTo>
                  <a:pt x="1126" y="5211"/>
                  <a:pt x="653" y="5440"/>
                  <a:pt x="583" y="5530"/>
                </a:cubicBezTo>
                <a:cubicBezTo>
                  <a:pt x="513" y="5619"/>
                  <a:pt x="469" y="6117"/>
                  <a:pt x="484" y="6636"/>
                </a:cubicBezTo>
                <a:cubicBezTo>
                  <a:pt x="501" y="7178"/>
                  <a:pt x="403" y="7923"/>
                  <a:pt x="251" y="8384"/>
                </a:cubicBezTo>
                <a:cubicBezTo>
                  <a:pt x="92" y="8870"/>
                  <a:pt x="8" y="9198"/>
                  <a:pt x="1" y="9475"/>
                </a:cubicBezTo>
                <a:cubicBezTo>
                  <a:pt x="-7" y="9753"/>
                  <a:pt x="59" y="9977"/>
                  <a:pt x="198" y="10254"/>
                </a:cubicBezTo>
                <a:cubicBezTo>
                  <a:pt x="724" y="11310"/>
                  <a:pt x="832" y="11686"/>
                  <a:pt x="873" y="12602"/>
                </a:cubicBezTo>
                <a:cubicBezTo>
                  <a:pt x="903" y="13306"/>
                  <a:pt x="1025" y="13777"/>
                  <a:pt x="1309" y="14286"/>
                </a:cubicBezTo>
                <a:cubicBezTo>
                  <a:pt x="1797" y="15163"/>
                  <a:pt x="2965" y="16185"/>
                  <a:pt x="3972" y="16618"/>
                </a:cubicBezTo>
                <a:lnTo>
                  <a:pt x="4737" y="16948"/>
                </a:lnTo>
                <a:lnTo>
                  <a:pt x="4026" y="17550"/>
                </a:lnTo>
                <a:cubicBezTo>
                  <a:pt x="3018" y="18406"/>
                  <a:pt x="3053" y="18747"/>
                  <a:pt x="4190" y="19189"/>
                </a:cubicBezTo>
                <a:cubicBezTo>
                  <a:pt x="4670" y="19375"/>
                  <a:pt x="5062" y="19550"/>
                  <a:pt x="5062" y="19577"/>
                </a:cubicBezTo>
                <a:cubicBezTo>
                  <a:pt x="5062" y="19604"/>
                  <a:pt x="4989" y="19792"/>
                  <a:pt x="4898" y="19996"/>
                </a:cubicBezTo>
                <a:cubicBezTo>
                  <a:pt x="4656" y="20537"/>
                  <a:pt x="4961" y="21059"/>
                  <a:pt x="5671" y="21315"/>
                </a:cubicBezTo>
                <a:cubicBezTo>
                  <a:pt x="6342" y="21557"/>
                  <a:pt x="6971" y="21507"/>
                  <a:pt x="8275" y="21105"/>
                </a:cubicBezTo>
                <a:lnTo>
                  <a:pt x="9186" y="20823"/>
                </a:lnTo>
                <a:lnTo>
                  <a:pt x="9939" y="21094"/>
                </a:lnTo>
                <a:cubicBezTo>
                  <a:pt x="11111" y="21517"/>
                  <a:pt x="11564" y="21548"/>
                  <a:pt x="12438" y="21275"/>
                </a:cubicBezTo>
                <a:cubicBezTo>
                  <a:pt x="12874" y="21138"/>
                  <a:pt x="14034" y="20785"/>
                  <a:pt x="15018" y="20488"/>
                </a:cubicBezTo>
                <a:cubicBezTo>
                  <a:pt x="17022" y="19883"/>
                  <a:pt x="17305" y="19713"/>
                  <a:pt x="17852" y="18795"/>
                </a:cubicBezTo>
                <a:cubicBezTo>
                  <a:pt x="18171" y="18260"/>
                  <a:pt x="18379" y="18098"/>
                  <a:pt x="19082" y="17834"/>
                </a:cubicBezTo>
                <a:cubicBezTo>
                  <a:pt x="19671" y="17612"/>
                  <a:pt x="20106" y="17321"/>
                  <a:pt x="20507" y="16875"/>
                </a:cubicBezTo>
                <a:cubicBezTo>
                  <a:pt x="21533" y="15733"/>
                  <a:pt x="21593" y="14708"/>
                  <a:pt x="20680" y="13979"/>
                </a:cubicBezTo>
                <a:cubicBezTo>
                  <a:pt x="20390" y="13748"/>
                  <a:pt x="20287" y="13523"/>
                  <a:pt x="20283" y="13117"/>
                </a:cubicBezTo>
                <a:cubicBezTo>
                  <a:pt x="20260" y="10859"/>
                  <a:pt x="18969" y="9067"/>
                  <a:pt x="16616" y="8029"/>
                </a:cubicBezTo>
                <a:cubicBezTo>
                  <a:pt x="15726" y="7637"/>
                  <a:pt x="15464" y="7586"/>
                  <a:pt x="14340" y="7585"/>
                </a:cubicBezTo>
                <a:cubicBezTo>
                  <a:pt x="13469" y="7585"/>
                  <a:pt x="12551" y="7701"/>
                  <a:pt x="11408" y="7953"/>
                </a:cubicBezTo>
                <a:lnTo>
                  <a:pt x="9742" y="8318"/>
                </a:lnTo>
                <a:lnTo>
                  <a:pt x="8792" y="8067"/>
                </a:lnTo>
                <a:cubicBezTo>
                  <a:pt x="7679" y="7771"/>
                  <a:pt x="7281" y="7398"/>
                  <a:pt x="7167" y="6542"/>
                </a:cubicBezTo>
                <a:lnTo>
                  <a:pt x="7090" y="5946"/>
                </a:lnTo>
                <a:lnTo>
                  <a:pt x="8257" y="5200"/>
                </a:lnTo>
                <a:cubicBezTo>
                  <a:pt x="8899" y="4789"/>
                  <a:pt x="9841" y="4255"/>
                  <a:pt x="10351" y="4012"/>
                </a:cubicBezTo>
                <a:cubicBezTo>
                  <a:pt x="11360" y="3532"/>
                  <a:pt x="11883" y="2956"/>
                  <a:pt x="11880" y="2325"/>
                </a:cubicBezTo>
                <a:cubicBezTo>
                  <a:pt x="11877" y="1690"/>
                  <a:pt x="11465" y="361"/>
                  <a:pt x="11202" y="138"/>
                </a:cubicBezTo>
                <a:cubicBezTo>
                  <a:pt x="10989" y="-43"/>
                  <a:pt x="10888" y="-7"/>
                  <a:pt x="10273" y="465"/>
                </a:cubicBezTo>
                <a:cubicBezTo>
                  <a:pt x="9894" y="756"/>
                  <a:pt x="9140" y="1280"/>
                  <a:pt x="8598" y="1630"/>
                </a:cubicBezTo>
                <a:cubicBezTo>
                  <a:pt x="8055" y="1979"/>
                  <a:pt x="7092" y="2783"/>
                  <a:pt x="6460" y="3413"/>
                </a:cubicBezTo>
                <a:cubicBezTo>
                  <a:pt x="5510" y="4361"/>
                  <a:pt x="5241" y="4553"/>
                  <a:pt x="4910" y="4520"/>
                </a:cubicBezTo>
                <a:cubicBezTo>
                  <a:pt x="4557" y="4485"/>
                  <a:pt x="4496" y="4398"/>
                  <a:pt x="4393" y="3786"/>
                </a:cubicBezTo>
                <a:cubicBezTo>
                  <a:pt x="4329" y="3404"/>
                  <a:pt x="4131" y="2779"/>
                  <a:pt x="3954" y="2399"/>
                </a:cubicBezTo>
                <a:cubicBezTo>
                  <a:pt x="3778" y="2018"/>
                  <a:pt x="3635" y="1438"/>
                  <a:pt x="3635" y="1107"/>
                </a:cubicBezTo>
                <a:cubicBezTo>
                  <a:pt x="3635" y="415"/>
                  <a:pt x="3295" y="9"/>
                  <a:pt x="2730" y="1"/>
                </a:cubicBezTo>
                <a:close/>
              </a:path>
            </a:pathLst>
          </a:custGeom>
          <a:ln w="12700">
            <a:miter lim="400000"/>
          </a:ln>
        </p:spPr>
      </p:pic>
      <p:sp>
        <p:nvSpPr>
          <p:cNvPr id="201" name="Right Arrow 16"/>
          <p:cNvSpPr/>
          <p:nvPr/>
        </p:nvSpPr>
        <p:spPr>
          <a:xfrm rot="19610757">
            <a:off x="9007902" y="8474600"/>
            <a:ext cx="2693176" cy="493228"/>
          </a:xfrm>
          <a:custGeom>
            <a:avLst/>
            <a:gdLst/>
            <a:ahLst/>
            <a:cxnLst>
              <a:cxn ang="0">
                <a:pos x="wd2" y="hd2"/>
              </a:cxn>
              <a:cxn ang="5400000">
                <a:pos x="wd2" y="hd2"/>
              </a:cxn>
              <a:cxn ang="10800000">
                <a:pos x="wd2" y="hd2"/>
              </a:cxn>
              <a:cxn ang="16200000">
                <a:pos x="wd2" y="hd2"/>
              </a:cxn>
            </a:cxnLst>
            <a:rect l="0" t="0" r="r" b="b"/>
            <a:pathLst>
              <a:path w="21600" h="19225" fill="norm" stroke="1" extrusionOk="0">
                <a:moveTo>
                  <a:pt x="0" y="16008"/>
                </a:moveTo>
                <a:cubicBezTo>
                  <a:pt x="7282" y="3810"/>
                  <a:pt x="14236" y="-2375"/>
                  <a:pt x="19188" y="7177"/>
                </a:cubicBezTo>
                <a:lnTo>
                  <a:pt x="18559" y="0"/>
                </a:lnTo>
                <a:lnTo>
                  <a:pt x="21600" y="16030"/>
                </a:lnTo>
                <a:lnTo>
                  <a:pt x="17754" y="18753"/>
                </a:lnTo>
                <a:lnTo>
                  <a:pt x="19007" y="13153"/>
                </a:lnTo>
                <a:cubicBezTo>
                  <a:pt x="13572" y="3263"/>
                  <a:pt x="6529" y="8713"/>
                  <a:pt x="159" y="19225"/>
                </a:cubicBezTo>
                <a:lnTo>
                  <a:pt x="0" y="16008"/>
                </a:lnTo>
                <a:close/>
              </a:path>
            </a:pathLst>
          </a:custGeom>
          <a:solidFill>
            <a:schemeClr val="accent1"/>
          </a:solidFill>
          <a:ln w="38100">
            <a:solidFill>
              <a:srgbClr val="8D9E22"/>
            </a:solidFill>
          </a:ln>
        </p:spPr>
        <p:txBody>
          <a:bodyPr lIns="45719" rIns="45719" anchor="ctr"/>
          <a:lstStyle/>
          <a:p>
            <a:pPr algn="ctr" defTabSz="914400">
              <a:defRPr sz="1800">
                <a:solidFill>
                  <a:srgbClr val="FFFFFF"/>
                </a:solidFill>
              </a:defRPr>
            </a:pPr>
          </a:p>
        </p:txBody>
      </p:sp>
      <p:pic>
        <p:nvPicPr>
          <p:cNvPr id="202" name="Picture 20" descr="Picture 20"/>
          <p:cNvPicPr>
            <a:picLocks noChangeAspect="1"/>
          </p:cNvPicPr>
          <p:nvPr/>
        </p:nvPicPr>
        <p:blipFill>
          <a:blip r:embed="rId6">
            <a:extLst/>
          </a:blip>
          <a:stretch>
            <a:fillRect/>
          </a:stretch>
        </p:blipFill>
        <p:spPr>
          <a:xfrm>
            <a:off x="10160837" y="5841298"/>
            <a:ext cx="4071852" cy="3053890"/>
          </a:xfrm>
          <a:prstGeom prst="rect">
            <a:avLst/>
          </a:prstGeom>
          <a:ln w="12700">
            <a:miter lim="400000"/>
          </a:ln>
        </p:spPr>
      </p:pic>
      <p:sp>
        <p:nvSpPr>
          <p:cNvPr id="203" name="Frame 1"/>
          <p:cNvSpPr/>
          <p:nvPr/>
        </p:nvSpPr>
        <p:spPr>
          <a:xfrm>
            <a:off x="10173537" y="5736608"/>
            <a:ext cx="4046452" cy="3263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911" y="1129"/>
                </a:moveTo>
                <a:lnTo>
                  <a:pt x="911" y="20471"/>
                </a:lnTo>
                <a:lnTo>
                  <a:pt x="20689" y="20471"/>
                </a:lnTo>
                <a:lnTo>
                  <a:pt x="20689" y="1129"/>
                </a:lnTo>
                <a:close/>
              </a:path>
            </a:pathLst>
          </a:custGeom>
          <a:solidFill>
            <a:schemeClr val="accent1"/>
          </a:solidFill>
          <a:ln w="25400">
            <a:solidFill>
              <a:srgbClr val="8D9E22"/>
            </a:solidFill>
          </a:ln>
        </p:spPr>
        <p:txBody>
          <a:bodyPr lIns="45719" rIns="45719" anchor="ctr"/>
          <a:lstStyle/>
          <a:p>
            <a:pPr algn="ctr" defTabSz="914400">
              <a:defRPr sz="18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0"/>
                                        </p:tgtEl>
                                        <p:attrNameLst>
                                          <p:attrName>style.visibility</p:attrName>
                                        </p:attrNameLst>
                                      </p:cBhvr>
                                      <p:to>
                                        <p:strVal val="visible"/>
                                      </p:to>
                                    </p:set>
                                    <p:animEffect filter="fade" transition="in">
                                      <p:cBhvr>
                                        <p:cTn id="7" dur="250"/>
                                        <p:tgtEl>
                                          <p:spTgt spid="200"/>
                                        </p:tgtEl>
                                      </p:cBhvr>
                                    </p:animEffect>
                                  </p:childTnLst>
                                </p:cTn>
                              </p:par>
                            </p:childTnLst>
                          </p:cTn>
                        </p:par>
                        <p:par>
                          <p:cTn id="8" fill="hold">
                            <p:stCondLst>
                              <p:cond delay="250"/>
                            </p:stCondLst>
                            <p:childTnLst>
                              <p:par>
                                <p:cTn id="9" presetClass="entr" nodeType="afterEffect" presetID="10" grpId="2" fill="hold">
                                  <p:stCondLst>
                                    <p:cond delay="0"/>
                                  </p:stCondLst>
                                  <p:iterate type="el" backwards="0">
                                    <p:tmAbs val="0"/>
                                  </p:iterate>
                                  <p:childTnLst>
                                    <p:set>
                                      <p:cBhvr>
                                        <p:cTn id="10" fill="hold"/>
                                        <p:tgtEl>
                                          <p:spTgt spid="201"/>
                                        </p:tgtEl>
                                        <p:attrNameLst>
                                          <p:attrName>style.visibility</p:attrName>
                                        </p:attrNameLst>
                                      </p:cBhvr>
                                      <p:to>
                                        <p:strVal val="visible"/>
                                      </p:to>
                                    </p:set>
                                    <p:animEffect filter="fade" transition="in">
                                      <p:cBhvr>
                                        <p:cTn id="11" dur="250"/>
                                        <p:tgtEl>
                                          <p:spTgt spid="201"/>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202"/>
                                        </p:tgtEl>
                                        <p:attrNameLst>
                                          <p:attrName>style.visibility</p:attrName>
                                        </p:attrNameLst>
                                      </p:cBhvr>
                                      <p:to>
                                        <p:strVal val="visible"/>
                                      </p:to>
                                    </p:set>
                                    <p:animEffect filter="fade" transition="in">
                                      <p:cBhvr>
                                        <p:cTn id="16" dur="250"/>
                                        <p:tgtEl>
                                          <p:spTgt spid="202"/>
                                        </p:tgtEl>
                                      </p:cBhvr>
                                    </p:animEffect>
                                  </p:childTnLst>
                                </p:cTn>
                              </p:par>
                            </p:childTnLst>
                          </p:cTn>
                        </p:par>
                        <p:par>
                          <p:cTn id="17" fill="hold">
                            <p:stCondLst>
                              <p:cond delay="250"/>
                            </p:stCondLst>
                            <p:childTnLst>
                              <p:par>
                                <p:cTn id="18" presetClass="exit" nodeType="afterEffect" presetID="10" grpId="4" fill="hold">
                                  <p:stCondLst>
                                    <p:cond delay="0"/>
                                  </p:stCondLst>
                                  <p:iterate type="el" backwards="0">
                                    <p:tmAbs val="0"/>
                                  </p:iterate>
                                  <p:childTnLst>
                                    <p:animEffect filter="fade" transition="out">
                                      <p:cBhvr>
                                        <p:cTn id="19" dur="250" fill="hold"/>
                                        <p:tgtEl>
                                          <p:spTgt spid="200"/>
                                        </p:tgtEl>
                                      </p:cBhvr>
                                    </p:animEffect>
                                    <p:set>
                                      <p:cBhvr>
                                        <p:cTn id="20" fill="hold">
                                          <p:stCondLst>
                                            <p:cond delay="249"/>
                                          </p:stCondLst>
                                        </p:cTn>
                                        <p:tgtEl>
                                          <p:spTgt spid="200"/>
                                        </p:tgtEl>
                                        <p:attrNameLst>
                                          <p:attrName>style.visibility</p:attrName>
                                        </p:attrNameLst>
                                      </p:cBhvr>
                                      <p:to>
                                        <p:strVal val="hidden"/>
                                      </p:to>
                                    </p:set>
                                  </p:childTnLst>
                                </p:cTn>
                              </p:par>
                            </p:childTnLst>
                          </p:cTn>
                        </p:par>
                        <p:par>
                          <p:cTn id="21" fill="hold">
                            <p:stCondLst>
                              <p:cond delay="500"/>
                            </p:stCondLst>
                            <p:childTnLst>
                              <p:par>
                                <p:cTn id="22" presetClass="exit" nodeType="afterEffect" presetID="10" grpId="5" fill="hold">
                                  <p:stCondLst>
                                    <p:cond delay="0"/>
                                  </p:stCondLst>
                                  <p:iterate type="el" backwards="0">
                                    <p:tmAbs val="0"/>
                                  </p:iterate>
                                  <p:childTnLst>
                                    <p:animEffect filter="fade" transition="out">
                                      <p:cBhvr>
                                        <p:cTn id="23" dur="250" fill="hold"/>
                                        <p:tgtEl>
                                          <p:spTgt spid="201"/>
                                        </p:tgtEl>
                                      </p:cBhvr>
                                    </p:animEffect>
                                    <p:set>
                                      <p:cBhvr>
                                        <p:cTn id="24" fill="hold">
                                          <p:stCondLst>
                                            <p:cond delay="249"/>
                                          </p:stCondLst>
                                        </p:cTn>
                                        <p:tgtEl>
                                          <p:spTgt spid="201"/>
                                        </p:tgtEl>
                                        <p:attrNameLst>
                                          <p:attrName>style.visibility</p:attrName>
                                        </p:attrNameLst>
                                      </p:cBhvr>
                                      <p:to>
                                        <p:strVal val="hidden"/>
                                      </p:to>
                                    </p:set>
                                  </p:childTnLst>
                                </p:cTn>
                              </p:par>
                            </p:childTnLst>
                          </p:cTn>
                        </p:par>
                        <p:par>
                          <p:cTn id="25" fill="hold">
                            <p:stCondLst>
                              <p:cond delay="750"/>
                            </p:stCondLst>
                            <p:childTnLst>
                              <p:par>
                                <p:cTn id="26" presetClass="entr" nodeType="afterEffect" presetSubtype="0" presetID="1" grpId="6" fill="hold">
                                  <p:stCondLst>
                                    <p:cond delay="0"/>
                                  </p:stCondLst>
                                  <p:iterate type="el" backwards="0">
                                    <p:tmAbs val="0"/>
                                  </p:iterate>
                                  <p:childTnLst>
                                    <p:set>
                                      <p:cBhvr>
                                        <p:cTn id="27" fill="hold"/>
                                        <p:tgtEl>
                                          <p:spTgt spid="20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7" fill="hold">
                                  <p:stCondLst>
                                    <p:cond delay="0"/>
                                  </p:stCondLst>
                                  <p:iterate type="el" backwards="0">
                                    <p:tmAbs val="0"/>
                                  </p:iterate>
                                  <p:childTnLst>
                                    <p:set>
                                      <p:cBhvr>
                                        <p:cTn id="31" fill="hold"/>
                                        <p:tgtEl>
                                          <p:spTgt spid="199"/>
                                        </p:tgtEl>
                                        <p:attrNameLst>
                                          <p:attrName>style.visibility</p:attrName>
                                        </p:attrNameLst>
                                      </p:cBhvr>
                                      <p:to>
                                        <p:strVal val="visible"/>
                                      </p:to>
                                    </p:set>
                                    <p:animEffect filter="fade" transition="in">
                                      <p:cBhvr>
                                        <p:cTn id="32" dur="25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7"/>
      <p:bldP build="whole" bldLvl="1" animBg="1" rev="0" advAuto="0" spid="201" grpId="2"/>
      <p:bldP build="whole" bldLvl="1" animBg="1" rev="0" advAuto="0" spid="200" grpId="1"/>
      <p:bldP build="whole" bldLvl="1" animBg="1" rev="0" advAuto="0" spid="201" grpId="5"/>
      <p:bldP build="whole" bldLvl="1" animBg="1" rev="0" advAuto="0" spid="200" grpId="4"/>
      <p:bldP build="whole" bldLvl="1" animBg="1" rev="0" advAuto="0" spid="202" grpId="3"/>
      <p:bldP build="whole" bldLvl="1" animBg="1" rev="0" advAuto="0" spid="203" grpId="6"/>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17" name="Results on SUN360"/>
          <p:cNvSpPr txBox="1"/>
          <p:nvPr>
            <p:ph type="title"/>
          </p:nvPr>
        </p:nvSpPr>
        <p:spPr>
          <a:prstGeom prst="rect">
            <a:avLst/>
          </a:prstGeom>
        </p:spPr>
        <p:txBody>
          <a:bodyPr/>
          <a:lstStyle/>
          <a:p>
            <a:pPr/>
            <a:r>
              <a:t>Results on SUN360</a:t>
            </a:r>
          </a:p>
        </p:txBody>
      </p:sp>
      <p:sp>
        <p:nvSpPr>
          <p:cNvPr id="518"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9" name="Image" descr="Image"/>
          <p:cNvPicPr>
            <a:picLocks noChangeAspect="1"/>
          </p:cNvPicPr>
          <p:nvPr/>
        </p:nvPicPr>
        <p:blipFill>
          <a:blip r:embed="rId2">
            <a:extLst/>
          </a:blip>
          <a:stretch>
            <a:fillRect/>
          </a:stretch>
        </p:blipFill>
        <p:spPr>
          <a:xfrm>
            <a:off x="3345582" y="2194172"/>
            <a:ext cx="15725271" cy="4989093"/>
          </a:xfrm>
          <a:prstGeom prst="rect">
            <a:avLst/>
          </a:prstGeom>
          <a:ln w="12700">
            <a:miter lim="400000"/>
          </a:ln>
        </p:spPr>
      </p:pic>
      <p:sp>
        <p:nvSpPr>
          <p:cNvPr id="520" name="ground truth"/>
          <p:cNvSpPr txBox="1"/>
          <p:nvPr/>
        </p:nvSpPr>
        <p:spPr>
          <a:xfrm>
            <a:off x="10184359" y="4566742"/>
            <a:ext cx="2661068"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ground truth</a:t>
            </a:r>
          </a:p>
        </p:txBody>
      </p:sp>
      <p:sp>
        <p:nvSpPr>
          <p:cNvPr id="521" name="ours"/>
          <p:cNvSpPr txBox="1"/>
          <p:nvPr/>
        </p:nvSpPr>
        <p:spPr>
          <a:xfrm>
            <a:off x="10267772" y="6327489"/>
            <a:ext cx="1084978"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ours</a:t>
            </a:r>
          </a:p>
        </p:txBody>
      </p:sp>
      <p:sp>
        <p:nvSpPr>
          <p:cNvPr id="522" name="Hold-Geoffroy’17"/>
          <p:cNvSpPr txBox="1"/>
          <p:nvPr/>
        </p:nvSpPr>
        <p:spPr>
          <a:xfrm>
            <a:off x="10070324" y="3096886"/>
            <a:ext cx="3643557"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Hold-Geoffroy’17</a:t>
            </a:r>
          </a:p>
        </p:txBody>
      </p:sp>
      <p:sp>
        <p:nvSpPr>
          <p:cNvPr id="523" name="ours"/>
          <p:cNvSpPr txBox="1"/>
          <p:nvPr/>
        </p:nvSpPr>
        <p:spPr>
          <a:xfrm>
            <a:off x="19299418" y="5813071"/>
            <a:ext cx="1084978"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ours</a:t>
            </a:r>
          </a:p>
        </p:txBody>
      </p:sp>
      <p:sp>
        <p:nvSpPr>
          <p:cNvPr id="524" name="Hold-Geoffroy’17"/>
          <p:cNvSpPr txBox="1"/>
          <p:nvPr/>
        </p:nvSpPr>
        <p:spPr>
          <a:xfrm>
            <a:off x="19334607" y="3132334"/>
            <a:ext cx="3643557"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Hold-Geoffroy’17</a:t>
            </a:r>
          </a:p>
        </p:txBody>
      </p:sp>
      <p:grpSp>
        <p:nvGrpSpPr>
          <p:cNvPr id="531" name="Group"/>
          <p:cNvGrpSpPr/>
          <p:nvPr/>
        </p:nvGrpSpPr>
        <p:grpSpPr>
          <a:xfrm>
            <a:off x="3328449" y="7465645"/>
            <a:ext cx="17293752" cy="5338441"/>
            <a:chOff x="0" y="0"/>
            <a:chExt cx="17293750" cy="5338440"/>
          </a:xfrm>
        </p:grpSpPr>
        <p:pic>
          <p:nvPicPr>
            <p:cNvPr id="525" name="Image" descr="Image"/>
            <p:cNvPicPr>
              <a:picLocks noChangeAspect="1"/>
            </p:cNvPicPr>
            <p:nvPr/>
          </p:nvPicPr>
          <p:blipFill>
            <a:blip r:embed="rId3">
              <a:extLst/>
            </a:blip>
            <a:stretch>
              <a:fillRect/>
            </a:stretch>
          </p:blipFill>
          <p:spPr>
            <a:xfrm>
              <a:off x="0" y="0"/>
              <a:ext cx="15759536" cy="4989092"/>
            </a:xfrm>
            <a:prstGeom prst="rect">
              <a:avLst/>
            </a:prstGeom>
            <a:ln w="12700" cap="flat">
              <a:noFill/>
              <a:miter lim="400000"/>
            </a:ln>
            <a:effectLst/>
          </p:spPr>
        </p:pic>
        <p:sp>
          <p:nvSpPr>
            <p:cNvPr id="526" name="ground truth"/>
            <p:cNvSpPr/>
            <p:nvPr/>
          </p:nvSpPr>
          <p:spPr>
            <a:xfrm>
              <a:off x="6801648" y="2503559"/>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ground truth</a:t>
              </a:r>
            </a:p>
          </p:txBody>
        </p:sp>
        <p:sp>
          <p:nvSpPr>
            <p:cNvPr id="527" name="ours"/>
            <p:cNvSpPr/>
            <p:nvPr/>
          </p:nvSpPr>
          <p:spPr>
            <a:xfrm>
              <a:off x="6885061" y="4068440"/>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ours</a:t>
              </a:r>
            </a:p>
          </p:txBody>
        </p:sp>
        <p:sp>
          <p:nvSpPr>
            <p:cNvPr id="528" name="Hold-Geoffroy’17"/>
            <p:cNvSpPr/>
            <p:nvPr/>
          </p:nvSpPr>
          <p:spPr>
            <a:xfrm>
              <a:off x="6687613" y="938678"/>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r>
                <a:t>Hold-Geoffroy’17</a:t>
              </a:r>
            </a:p>
          </p:txBody>
        </p:sp>
        <p:sp>
          <p:nvSpPr>
            <p:cNvPr id="529" name="ours"/>
            <p:cNvSpPr/>
            <p:nvPr/>
          </p:nvSpPr>
          <p:spPr>
            <a:xfrm>
              <a:off x="15970969" y="3455116"/>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ours</a:t>
              </a:r>
            </a:p>
          </p:txBody>
        </p:sp>
        <p:sp>
          <p:nvSpPr>
            <p:cNvPr id="530" name="Hold-Geoffroy’17"/>
            <p:cNvSpPr/>
            <p:nvPr/>
          </p:nvSpPr>
          <p:spPr>
            <a:xfrm>
              <a:off x="16023750" y="1028163"/>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Hold-Geoffroy’17</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1"/>
                                        </p:tgtEl>
                                        <p:attrNameLst>
                                          <p:attrName>style.visibility</p:attrName>
                                        </p:attrNameLst>
                                      </p:cBhvr>
                                      <p:to>
                                        <p:strVal val="visible"/>
                                      </p:to>
                                    </p:set>
                                    <p:animEffect filter="fade" transition="in">
                                      <p:cBhvr>
                                        <p:cTn id="7" dur="1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Results on novel HDR dataset"/>
          <p:cNvSpPr txBox="1"/>
          <p:nvPr>
            <p:ph type="title"/>
          </p:nvPr>
        </p:nvSpPr>
        <p:spPr>
          <a:prstGeom prst="rect">
            <a:avLst/>
          </a:prstGeom>
        </p:spPr>
        <p:txBody>
          <a:bodyPr/>
          <a:lstStyle/>
          <a:p>
            <a:pPr/>
            <a:r>
              <a:t>Results on novel HDR dataset</a:t>
            </a:r>
          </a:p>
        </p:txBody>
      </p:sp>
      <p:sp>
        <p:nvSpPr>
          <p:cNvPr id="5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5" name="Dataset publicly available: http://outdoor.hdrdb.com"/>
          <p:cNvSpPr txBox="1"/>
          <p:nvPr/>
        </p:nvSpPr>
        <p:spPr>
          <a:xfrm>
            <a:off x="13632025" y="791548"/>
            <a:ext cx="10565180"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defRPr>
                <a:solidFill>
                  <a:srgbClr val="FFFFFF"/>
                </a:solidFill>
              </a:defRPr>
            </a:pPr>
            <a:r>
              <a:t>Dataset publicly available: </a:t>
            </a:r>
            <a:r>
              <a:rPr u="sng">
                <a:uFill>
                  <a:solidFill>
                    <a:srgbClr val="000000"/>
                  </a:solidFill>
                </a:uFill>
                <a:hlinkClick r:id="rId3" invalidUrl="" action="" tgtFrame="" tooltip="" history="1" highlightClick="0" endSnd="0"/>
              </a:rPr>
              <a:t>http://outdoor.hdrdb.com</a:t>
            </a:r>
          </a:p>
        </p:txBody>
      </p:sp>
      <p:pic>
        <p:nvPicPr>
          <p:cNvPr id="536" name="Image" descr="Image"/>
          <p:cNvPicPr>
            <a:picLocks noChangeAspect="1"/>
          </p:cNvPicPr>
          <p:nvPr/>
        </p:nvPicPr>
        <p:blipFill>
          <a:blip r:embed="rId4">
            <a:extLst/>
          </a:blip>
          <a:srcRect l="0" t="0" r="0" b="83386"/>
          <a:stretch>
            <a:fillRect/>
          </a:stretch>
        </p:blipFill>
        <p:spPr>
          <a:xfrm>
            <a:off x="162678" y="2807776"/>
            <a:ext cx="11988587" cy="3210621"/>
          </a:xfrm>
          <a:prstGeom prst="rect">
            <a:avLst/>
          </a:prstGeom>
          <a:ln w="12700">
            <a:miter lim="400000"/>
          </a:ln>
        </p:spPr>
      </p:pic>
      <p:sp>
        <p:nvSpPr>
          <p:cNvPr id="537" name="ground truth"/>
          <p:cNvSpPr txBox="1"/>
          <p:nvPr/>
        </p:nvSpPr>
        <p:spPr>
          <a:xfrm>
            <a:off x="4511136" y="2088648"/>
            <a:ext cx="2661068"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ground truth</a:t>
            </a:r>
          </a:p>
        </p:txBody>
      </p:sp>
      <p:sp>
        <p:nvSpPr>
          <p:cNvPr id="538" name="ours"/>
          <p:cNvSpPr txBox="1"/>
          <p:nvPr/>
        </p:nvSpPr>
        <p:spPr>
          <a:xfrm>
            <a:off x="7810438" y="2088648"/>
            <a:ext cx="1084978"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ours</a:t>
            </a:r>
          </a:p>
        </p:txBody>
      </p:sp>
      <p:sp>
        <p:nvSpPr>
          <p:cNvPr id="539" name="Hold-Geoffroy’17"/>
          <p:cNvSpPr txBox="1"/>
          <p:nvPr/>
        </p:nvSpPr>
        <p:spPr>
          <a:xfrm>
            <a:off x="9290185" y="2088648"/>
            <a:ext cx="3643557"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solidFill>
                  <a:srgbClr val="FFFFFF"/>
                </a:solidFill>
              </a:defRPr>
            </a:lvl1pPr>
          </a:lstStyle>
          <a:p>
            <a:pPr/>
            <a:r>
              <a:t>Hold-Geoffroy’17</a:t>
            </a:r>
          </a:p>
        </p:txBody>
      </p:sp>
      <p:grpSp>
        <p:nvGrpSpPr>
          <p:cNvPr id="544" name="Group"/>
          <p:cNvGrpSpPr/>
          <p:nvPr/>
        </p:nvGrpSpPr>
        <p:grpSpPr>
          <a:xfrm>
            <a:off x="12251970" y="2088648"/>
            <a:ext cx="11988468" cy="3868721"/>
            <a:chOff x="0" y="0"/>
            <a:chExt cx="11988467" cy="3868719"/>
          </a:xfrm>
        </p:grpSpPr>
        <p:pic>
          <p:nvPicPr>
            <p:cNvPr id="540" name="Image" descr="Image"/>
            <p:cNvPicPr>
              <a:picLocks noChangeAspect="1"/>
            </p:cNvPicPr>
            <p:nvPr/>
          </p:nvPicPr>
          <p:blipFill>
            <a:blip r:embed="rId4">
              <a:extLst/>
            </a:blip>
            <a:srcRect l="0" t="50183" r="0" b="33519"/>
            <a:stretch>
              <a:fillRect/>
            </a:stretch>
          </p:blipFill>
          <p:spPr>
            <a:xfrm>
              <a:off x="0" y="719127"/>
              <a:ext cx="11988468" cy="3149593"/>
            </a:xfrm>
            <a:prstGeom prst="rect">
              <a:avLst/>
            </a:prstGeom>
            <a:ln w="12700" cap="flat">
              <a:noFill/>
              <a:miter lim="400000"/>
            </a:ln>
            <a:effectLst/>
          </p:spPr>
        </p:pic>
        <p:sp>
          <p:nvSpPr>
            <p:cNvPr id="541" name="ground truth"/>
            <p:cNvSpPr/>
            <p:nvPr/>
          </p:nvSpPr>
          <p:spPr>
            <a:xfrm>
              <a:off x="4356317" y="0"/>
              <a:ext cx="1270001" cy="1270000"/>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ground truth</a:t>
              </a:r>
            </a:p>
          </p:txBody>
        </p:sp>
        <p:sp>
          <p:nvSpPr>
            <p:cNvPr id="542" name="ours"/>
            <p:cNvSpPr/>
            <p:nvPr/>
          </p:nvSpPr>
          <p:spPr>
            <a:xfrm>
              <a:off x="7634471" y="0"/>
              <a:ext cx="1270001" cy="1270000"/>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ours</a:t>
              </a:r>
            </a:p>
          </p:txBody>
        </p:sp>
        <p:sp>
          <p:nvSpPr>
            <p:cNvPr id="543" name="Hold-Geoffroy’17"/>
            <p:cNvSpPr/>
            <p:nvPr/>
          </p:nvSpPr>
          <p:spPr>
            <a:xfrm>
              <a:off x="8986260" y="0"/>
              <a:ext cx="1270001" cy="1270001"/>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Hold-Geoffroy’17</a:t>
              </a:r>
            </a:p>
          </p:txBody>
        </p:sp>
      </p:grpSp>
      <p:grpSp>
        <p:nvGrpSpPr>
          <p:cNvPr id="547" name="Group"/>
          <p:cNvGrpSpPr/>
          <p:nvPr/>
        </p:nvGrpSpPr>
        <p:grpSpPr>
          <a:xfrm>
            <a:off x="5318407" y="6193756"/>
            <a:ext cx="4956933" cy="6861322"/>
            <a:chOff x="0" y="0"/>
            <a:chExt cx="4956931" cy="6861321"/>
          </a:xfrm>
        </p:grpSpPr>
        <p:pic>
          <p:nvPicPr>
            <p:cNvPr id="545" name="lighting_rmse_ulavaloutdoorhdr.pdf" descr="lighting_rmse_ulavaloutdoorhdr.pdf"/>
            <p:cNvPicPr>
              <a:picLocks noChangeAspect="1"/>
            </p:cNvPicPr>
            <p:nvPr/>
          </p:nvPicPr>
          <p:blipFill>
            <a:blip r:embed="rId5">
              <a:extLst/>
            </a:blip>
            <a:stretch>
              <a:fillRect/>
            </a:stretch>
          </p:blipFill>
          <p:spPr>
            <a:xfrm>
              <a:off x="6329" y="929641"/>
              <a:ext cx="4950603" cy="5931681"/>
            </a:xfrm>
            <a:prstGeom prst="rect">
              <a:avLst/>
            </a:prstGeom>
            <a:ln w="12700" cap="flat">
              <a:noFill/>
              <a:miter lim="400000"/>
            </a:ln>
            <a:effectLst/>
          </p:spPr>
        </p:pic>
        <p:sp>
          <p:nvSpPr>
            <p:cNvPr id="546" name="RMSE against ground truth"/>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RMSE against ground truth</a:t>
              </a:r>
            </a:p>
          </p:txBody>
        </p:sp>
      </p:grpSp>
      <p:grpSp>
        <p:nvGrpSpPr>
          <p:cNvPr id="550" name="Group"/>
          <p:cNvGrpSpPr/>
          <p:nvPr/>
        </p:nvGrpSpPr>
        <p:grpSpPr>
          <a:xfrm>
            <a:off x="13794844" y="6283552"/>
            <a:ext cx="6545497" cy="6771526"/>
            <a:chOff x="0" y="0"/>
            <a:chExt cx="6545495" cy="6771525"/>
          </a:xfrm>
        </p:grpSpPr>
        <p:pic>
          <p:nvPicPr>
            <p:cNvPr id="548" name="lighting_sirmse_ulavaloutdoorhdr.pdf" descr="lighting_sirmse_ulavaloutdoorhdr.pdf"/>
            <p:cNvPicPr>
              <a:picLocks noChangeAspect="1"/>
            </p:cNvPicPr>
            <p:nvPr/>
          </p:nvPicPr>
          <p:blipFill>
            <a:blip r:embed="rId6">
              <a:extLst/>
            </a:blip>
            <a:stretch>
              <a:fillRect/>
            </a:stretch>
          </p:blipFill>
          <p:spPr>
            <a:xfrm>
              <a:off x="1156392" y="839845"/>
              <a:ext cx="5389104" cy="5931681"/>
            </a:xfrm>
            <a:prstGeom prst="rect">
              <a:avLst/>
            </a:prstGeom>
            <a:ln w="12700" cap="flat">
              <a:noFill/>
              <a:miter lim="400000"/>
            </a:ln>
            <a:effectLst/>
          </p:spPr>
        </p:pic>
        <p:sp>
          <p:nvSpPr>
            <p:cNvPr id="549" name="Scale-Invariant-RMSE against ground truth"/>
            <p:cNvSpPr/>
            <p:nvPr/>
          </p:nvSpPr>
          <p:spPr>
            <a:xfrm>
              <a:off x="0" y="0"/>
              <a:ext cx="1270000" cy="1270000"/>
            </a:xfrm>
            <a:prstGeom prst="line">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solidFill>
                    <a:srgbClr val="FFFFFF"/>
                  </a:solidFill>
                </a:defRPr>
              </a:lvl1pPr>
            </a:lstStyle>
            <a:p>
              <a:pPr/>
              <a:r>
                <a:t>Scale-Invariant-RMSE against ground truth</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4"/>
                                        </p:tgtEl>
                                        <p:attrNameLst>
                                          <p:attrName>style.visibility</p:attrName>
                                        </p:attrNameLst>
                                      </p:cBhvr>
                                      <p:to>
                                        <p:strVal val="visible"/>
                                      </p:to>
                                    </p:set>
                                    <p:animEffect filter="fade" transition="in">
                                      <p:cBhvr>
                                        <p:cTn id="7" dur="1000"/>
                                        <p:tgtEl>
                                          <p:spTgt spid="54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47"/>
                                        </p:tgtEl>
                                        <p:attrNameLst>
                                          <p:attrName>style.visibility</p:attrName>
                                        </p:attrNameLst>
                                      </p:cBhvr>
                                      <p:to>
                                        <p:strVal val="visible"/>
                                      </p:to>
                                    </p:set>
                                    <p:animEffect filter="fade" transition="in">
                                      <p:cBhvr>
                                        <p:cTn id="12" dur="1000"/>
                                        <p:tgtEl>
                                          <p:spTgt spid="5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550"/>
                                        </p:tgtEl>
                                        <p:attrNameLst>
                                          <p:attrName>style.visibility</p:attrName>
                                        </p:attrNameLst>
                                      </p:cBhvr>
                                      <p:to>
                                        <p:strVal val="visible"/>
                                      </p:to>
                                    </p:set>
                                    <p:animEffect filter="fade" transition="in">
                                      <p:cBhvr>
                                        <p:cTn id="17" dur="1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7" grpId="2"/>
      <p:bldP build="whole" bldLvl="1" animBg="1" rev="0" advAuto="0" spid="550" grpId="3"/>
      <p:bldP build="whole" bldLvl="1" animBg="1" rev="0" advAuto="0" spid="54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54" name="Double-click to edit"/>
          <p:cNvSpPr txBox="1"/>
          <p:nvPr>
            <p:ph type="title"/>
          </p:nvPr>
        </p:nvSpPr>
        <p:spPr>
          <a:prstGeom prst="rect">
            <a:avLst/>
          </a:prstGeom>
        </p:spPr>
        <p:txBody>
          <a:bodyPr/>
          <a:lstStyle/>
          <a:p>
            <a:pPr/>
          </a:p>
        </p:txBody>
      </p:sp>
      <p:sp>
        <p:nvSpPr>
          <p:cNvPr id="555"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6" name="New public outdoor HDR  dataset captured: http://outdoor.hdrdb.com"/>
          <p:cNvSpPr txBox="1"/>
          <p:nvPr/>
        </p:nvSpPr>
        <p:spPr>
          <a:xfrm>
            <a:off x="11242722" y="791548"/>
            <a:ext cx="14097542" cy="7289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defRPr>
                <a:solidFill>
                  <a:srgbClr val="FFFFFF"/>
                </a:solidFill>
              </a:defRPr>
            </a:pPr>
            <a:r>
              <a:t>New public outdoor HDR  dataset captured: </a:t>
            </a:r>
            <a:r>
              <a:rPr u="sng">
                <a:uFill>
                  <a:solidFill>
                    <a:srgbClr val="000000"/>
                  </a:solidFill>
                </a:uFill>
                <a:hlinkClick r:id="rId2" invalidUrl="" action="" tgtFrame="" tooltip="" history="1" highlightClick="0" endSnd="0"/>
              </a:rPr>
              <a:t>http://outdoor.hdrdb.com</a:t>
            </a:r>
          </a:p>
        </p:txBody>
      </p:sp>
      <p:pic>
        <p:nvPicPr>
          <p:cNvPr id="557" name="Picture 5" descr="Picture 5"/>
          <p:cNvPicPr>
            <a:picLocks noChangeAspect="1"/>
          </p:cNvPicPr>
          <p:nvPr/>
        </p:nvPicPr>
        <p:blipFill>
          <a:blip r:embed="rId3">
            <a:extLst/>
          </a:blip>
          <a:srcRect l="0" t="0" r="0" b="50054"/>
          <a:stretch>
            <a:fillRect/>
          </a:stretch>
        </p:blipFill>
        <p:spPr>
          <a:xfrm>
            <a:off x="22538" y="3021806"/>
            <a:ext cx="12168390" cy="7672218"/>
          </a:xfrm>
          <a:prstGeom prst="rect">
            <a:avLst/>
          </a:prstGeom>
          <a:ln w="12700">
            <a:miter lim="400000"/>
          </a:ln>
        </p:spPr>
      </p:pic>
      <p:pic>
        <p:nvPicPr>
          <p:cNvPr id="558" name="Picture 6" descr="Picture 6"/>
          <p:cNvPicPr>
            <a:picLocks noChangeAspect="1"/>
          </p:cNvPicPr>
          <p:nvPr/>
        </p:nvPicPr>
        <p:blipFill>
          <a:blip r:embed="rId3">
            <a:extLst/>
          </a:blip>
          <a:srcRect l="0" t="50053" r="0" b="0"/>
          <a:stretch>
            <a:fillRect/>
          </a:stretch>
        </p:blipFill>
        <p:spPr>
          <a:xfrm>
            <a:off x="12157611" y="3021805"/>
            <a:ext cx="12168626" cy="767236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Modifying the sky model properties"/>
          <p:cNvSpPr txBox="1"/>
          <p:nvPr>
            <p:ph type="title"/>
          </p:nvPr>
        </p:nvSpPr>
        <p:spPr>
          <a:prstGeom prst="rect">
            <a:avLst/>
          </a:prstGeom>
        </p:spPr>
        <p:txBody>
          <a:bodyPr/>
          <a:lstStyle/>
          <a:p>
            <a:pPr/>
            <a:r>
              <a:t>Modifying the sky model properties</a:t>
            </a:r>
          </a:p>
        </p:txBody>
      </p:sp>
      <p:sp>
        <p:nvSpPr>
          <p:cNvPr id="5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2" name="knobs.pdf" descr="knobs.pdf"/>
          <p:cNvPicPr>
            <a:picLocks noChangeAspect="1"/>
          </p:cNvPicPr>
          <p:nvPr/>
        </p:nvPicPr>
        <p:blipFill>
          <a:blip r:embed="rId3">
            <a:extLst/>
          </a:blip>
          <a:stretch>
            <a:fillRect/>
          </a:stretch>
        </p:blipFill>
        <p:spPr>
          <a:xfrm>
            <a:off x="6188395" y="2171123"/>
            <a:ext cx="12792958" cy="10394240"/>
          </a:xfrm>
          <a:prstGeom prst="rect">
            <a:avLst/>
          </a:prstGeom>
          <a:ln w="12700">
            <a:miter lim="400000"/>
          </a:ln>
        </p:spPr>
      </p:pic>
      <p:sp>
        <p:nvSpPr>
          <p:cNvPr id="563" name="TextBox 8"/>
          <p:cNvSpPr txBox="1"/>
          <p:nvPr/>
        </p:nvSpPr>
        <p:spPr>
          <a:xfrm>
            <a:off x="2429454" y="3184153"/>
            <a:ext cx="3483480" cy="5740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r" defTabSz="914400">
              <a:defRPr sz="3200">
                <a:solidFill>
                  <a:srgbClr val="FFFFFF"/>
                </a:solidFill>
              </a:defRPr>
            </a:lvl1pPr>
          </a:lstStyle>
          <a:p>
            <a:pPr/>
            <a:r>
              <a:t>Interpolation</a:t>
            </a:r>
          </a:p>
        </p:txBody>
      </p:sp>
      <p:sp>
        <p:nvSpPr>
          <p:cNvPr id="564" name="TextBox 8"/>
          <p:cNvSpPr txBox="1"/>
          <p:nvPr/>
        </p:nvSpPr>
        <p:spPr>
          <a:xfrm>
            <a:off x="2429454" y="6112467"/>
            <a:ext cx="3483480" cy="5740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r" defTabSz="914400">
              <a:defRPr sz="3200">
                <a:solidFill>
                  <a:srgbClr val="FFFFFF"/>
                </a:solidFill>
              </a:defRPr>
            </a:lvl1pPr>
          </a:lstStyle>
          <a:p>
            <a:pPr/>
            <a:r>
              <a:t> (ours) Clear day</a:t>
            </a:r>
          </a:p>
        </p:txBody>
      </p:sp>
      <p:sp>
        <p:nvSpPr>
          <p:cNvPr id="565" name="TextBox 8"/>
          <p:cNvSpPr txBox="1"/>
          <p:nvPr/>
        </p:nvSpPr>
        <p:spPr>
          <a:xfrm>
            <a:off x="2429454" y="8485942"/>
            <a:ext cx="3483480" cy="10566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r" defTabSz="914400">
              <a:defRPr sz="3200">
                <a:solidFill>
                  <a:srgbClr val="FFFFFF"/>
                </a:solidFill>
              </a:defRPr>
            </a:lvl1pPr>
          </a:lstStyle>
          <a:p>
            <a:pPr/>
            <a:r>
              <a:t>(ours) Mostly overcast day</a:t>
            </a:r>
          </a:p>
        </p:txBody>
      </p:sp>
      <p:sp>
        <p:nvSpPr>
          <p:cNvPr id="566" name="TextBox 8"/>
          <p:cNvSpPr txBox="1"/>
          <p:nvPr/>
        </p:nvSpPr>
        <p:spPr>
          <a:xfrm>
            <a:off x="2429454" y="11061910"/>
            <a:ext cx="3483480" cy="10566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r" defTabSz="914400">
              <a:defRPr sz="3200">
                <a:solidFill>
                  <a:srgbClr val="FFFFFF"/>
                </a:solidFill>
              </a:defRPr>
            </a:lvl1pPr>
          </a:lstStyle>
          <a:p>
            <a:pPr/>
            <a:r>
              <a:t>(ours) Changing intensity</a:t>
            </a:r>
          </a:p>
        </p:txBody>
      </p:sp>
      <p:sp>
        <p:nvSpPr>
          <p:cNvPr id="567" name="Line"/>
          <p:cNvSpPr/>
          <p:nvPr/>
        </p:nvSpPr>
        <p:spPr>
          <a:xfrm>
            <a:off x="2327517" y="4774395"/>
            <a:ext cx="19748018" cy="1"/>
          </a:xfrm>
          <a:prstGeom prst="line">
            <a:avLst/>
          </a:prstGeom>
          <a:ln w="50800">
            <a:solidFill>
              <a:srgbClr val="FFFFFF"/>
            </a:solidFill>
          </a:ln>
          <a:effectLst>
            <a:outerShdw sx="100000" sy="100000" kx="0" ky="0" algn="b" rotWithShape="0" blurRad="152400" dist="101600" dir="5400000">
              <a:srgbClr val="4E3B30">
                <a:alpha val="60000"/>
              </a:srgbClr>
            </a:outerShdw>
          </a:effectLst>
        </p:spPr>
        <p:txBody>
          <a:bodyPr tIns="91439" bIns="91439"/>
          <a:lstStyle/>
          <a:p>
            <a:pPr/>
          </a:p>
        </p:txBody>
      </p:sp>
      <p:sp>
        <p:nvSpPr>
          <p:cNvPr id="568" name="Rectangle"/>
          <p:cNvSpPr/>
          <p:nvPr/>
        </p:nvSpPr>
        <p:spPr>
          <a:xfrm>
            <a:off x="659677" y="9526787"/>
            <a:ext cx="22984080" cy="3038575"/>
          </a:xfrm>
          <a:prstGeom prst="rect">
            <a:avLst/>
          </a:prstGeom>
          <a:solidFill>
            <a:srgbClr val="000000"/>
          </a:solidFill>
          <a:ln w="12700">
            <a:miter lim="400000"/>
          </a:ln>
        </p:spPr>
        <p:txBody>
          <a:bodyPr tIns="91439" bIns="91439" anchor="ctr"/>
          <a:lstStyle/>
          <a:p>
            <a:pPr/>
          </a:p>
        </p:txBody>
      </p:sp>
      <p:sp>
        <p:nvSpPr>
          <p:cNvPr id="569" name="Rectangle"/>
          <p:cNvSpPr/>
          <p:nvPr/>
        </p:nvSpPr>
        <p:spPr>
          <a:xfrm>
            <a:off x="759295" y="6886552"/>
            <a:ext cx="22984080" cy="3216565"/>
          </a:xfrm>
          <a:prstGeom prst="rect">
            <a:avLst/>
          </a:prstGeom>
          <a:solidFill>
            <a:srgbClr val="000000"/>
          </a:solidFill>
          <a:ln w="12700">
            <a:miter lim="400000"/>
          </a:ln>
        </p:spPr>
        <p:txBody>
          <a:bodyPr tIns="91439" bIns="91439" anchor="ctr"/>
          <a:lstStyle/>
          <a:p>
            <a:pPr/>
          </a:p>
        </p:txBody>
      </p:sp>
      <p:sp>
        <p:nvSpPr>
          <p:cNvPr id="570" name="Rectangle"/>
          <p:cNvSpPr/>
          <p:nvPr/>
        </p:nvSpPr>
        <p:spPr>
          <a:xfrm>
            <a:off x="759295" y="4437017"/>
            <a:ext cx="22984080" cy="3275167"/>
          </a:xfrm>
          <a:prstGeom prst="rect">
            <a:avLst/>
          </a:prstGeom>
          <a:solidFill>
            <a:srgbClr val="000000"/>
          </a:solidFill>
          <a:ln w="12700">
            <a:miter lim="400000"/>
          </a:ln>
        </p:spPr>
        <p:txBody>
          <a:bodyPr tIns="91439" bIns="91439" anchor="ctr"/>
          <a:lstStyle/>
          <a:p>
            <a:pPr/>
          </a:p>
        </p:txBody>
      </p:sp>
      <p:grpSp>
        <p:nvGrpSpPr>
          <p:cNvPr id="573" name="Group"/>
          <p:cNvGrpSpPr/>
          <p:nvPr/>
        </p:nvGrpSpPr>
        <p:grpSpPr>
          <a:xfrm>
            <a:off x="9336602" y="2091489"/>
            <a:ext cx="2662782" cy="897600"/>
            <a:chOff x="0" y="0"/>
            <a:chExt cx="2662781" cy="897598"/>
          </a:xfrm>
        </p:grpSpPr>
        <p:sp>
          <p:nvSpPr>
            <p:cNvPr id="571" name="Rounded Rectangle"/>
            <p:cNvSpPr/>
            <p:nvPr/>
          </p:nvSpPr>
          <p:spPr>
            <a:xfrm>
              <a:off x="0" y="0"/>
              <a:ext cx="547806" cy="897599"/>
            </a:xfrm>
            <a:prstGeom prst="roundRect">
              <a:avLst>
                <a:gd name="adj" fmla="val 24578"/>
              </a:avLst>
            </a:prstGeom>
            <a:noFill/>
            <a:ln w="50800" cap="flat">
              <a:solidFill>
                <a:schemeClr val="accent6"/>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572" name="Rounded Rectangle"/>
            <p:cNvSpPr/>
            <p:nvPr/>
          </p:nvSpPr>
          <p:spPr>
            <a:xfrm>
              <a:off x="2114975" y="0"/>
              <a:ext cx="547807" cy="897599"/>
            </a:xfrm>
            <a:prstGeom prst="roundRect">
              <a:avLst>
                <a:gd name="adj" fmla="val 24578"/>
              </a:avLst>
            </a:prstGeom>
            <a:noFill/>
            <a:ln w="50800" cap="flat">
              <a:solidFill>
                <a:schemeClr val="accent6"/>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73"/>
                                        </p:tgtEl>
                                        <p:attrNameLst>
                                          <p:attrName>style.visibility</p:attrName>
                                        </p:attrNameLst>
                                      </p:cBhvr>
                                      <p:to>
                                        <p:strVal val="visible"/>
                                      </p:to>
                                    </p:set>
                                    <p:animEffect filter="fade" transition="in">
                                      <p:cBhvr>
                                        <p:cTn id="7" dur="1000"/>
                                        <p:tgtEl>
                                          <p:spTgt spid="573"/>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573"/>
                                        </p:tgtEl>
                                      </p:cBhvr>
                                    </p:animEffect>
                                    <p:set>
                                      <p:cBhvr>
                                        <p:cTn id="12" fill="hold">
                                          <p:stCondLst>
                                            <p:cond delay="999"/>
                                          </p:stCondLst>
                                        </p:cTn>
                                        <p:tgtEl>
                                          <p:spTgt spid="573"/>
                                        </p:tgtEl>
                                        <p:attrNameLst>
                                          <p:attrName>style.visibility</p:attrName>
                                        </p:attrNameLst>
                                      </p:cBhvr>
                                      <p:to>
                                        <p:strVal val="hidden"/>
                                      </p:to>
                                    </p:set>
                                  </p:childTnLst>
                                </p:cTn>
                              </p:par>
                            </p:childTnLst>
                          </p:cTn>
                        </p:par>
                        <p:par>
                          <p:cTn id="13" fill="hold">
                            <p:stCondLst>
                              <p:cond delay="1000"/>
                            </p:stCondLst>
                            <p:childTnLst>
                              <p:par>
                                <p:cTn id="14" presetClass="exit" nodeType="afterEffect" presetID="10" grpId="3" fill="hold">
                                  <p:stCondLst>
                                    <p:cond delay="0"/>
                                  </p:stCondLst>
                                  <p:iterate type="el" backwards="0">
                                    <p:tmAbs val="0"/>
                                  </p:iterate>
                                  <p:childTnLst>
                                    <p:animEffect filter="fade" transition="out">
                                      <p:cBhvr>
                                        <p:cTn id="15" dur="1000" fill="hold"/>
                                        <p:tgtEl>
                                          <p:spTgt spid="570"/>
                                        </p:tgtEl>
                                      </p:cBhvr>
                                    </p:animEffect>
                                    <p:set>
                                      <p:cBhvr>
                                        <p:cTn id="16" fill="hold">
                                          <p:stCondLst>
                                            <p:cond delay="999"/>
                                          </p:stCondLst>
                                        </p:cTn>
                                        <p:tgtEl>
                                          <p:spTgt spid="570"/>
                                        </p:tgtEl>
                                        <p:attrNameLst>
                                          <p:attrName>style.visibility</p:attrName>
                                        </p:attrNameLst>
                                      </p:cBhvr>
                                      <p:to>
                                        <p:strVal val="hidden"/>
                                      </p:to>
                                    </p:se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567"/>
                                        </p:tgtEl>
                                        <p:attrNameLst>
                                          <p:attrName>style.visibility</p:attrName>
                                        </p:attrNameLst>
                                      </p:cBhvr>
                                      <p:to>
                                        <p:strVal val="visible"/>
                                      </p:to>
                                    </p:set>
                                    <p:animEffect filter="fade" transition="in">
                                      <p:cBhvr>
                                        <p:cTn id="20" dur="1000"/>
                                        <p:tgtEl>
                                          <p:spTgt spid="567"/>
                                        </p:tgtEl>
                                      </p:cBhvr>
                                    </p:animEffect>
                                  </p:childTnLst>
                                </p:cTn>
                              </p:par>
                            </p:childTnLst>
                          </p:cTn>
                        </p:par>
                      </p:childTnLst>
                    </p:cTn>
                  </p:par>
                  <p:par>
                    <p:cTn id="21" fill="hold">
                      <p:stCondLst>
                        <p:cond delay="indefinite"/>
                      </p:stCondLst>
                      <p:childTnLst>
                        <p:par>
                          <p:cTn id="22" fill="hold">
                            <p:stCondLst>
                              <p:cond delay="0"/>
                            </p:stCondLst>
                            <p:childTnLst>
                              <p:par>
                                <p:cTn id="23" presetClass="exit" nodeType="clickEffect" presetID="10" grpId="5" fill="hold">
                                  <p:stCondLst>
                                    <p:cond delay="0"/>
                                  </p:stCondLst>
                                  <p:iterate type="el" backwards="0">
                                    <p:tmAbs val="0"/>
                                  </p:iterate>
                                  <p:childTnLst>
                                    <p:animEffect filter="fade" transition="out">
                                      <p:cBhvr>
                                        <p:cTn id="24" dur="1000" fill="hold"/>
                                        <p:tgtEl>
                                          <p:spTgt spid="569"/>
                                        </p:tgtEl>
                                      </p:cBhvr>
                                    </p:animEffect>
                                    <p:set>
                                      <p:cBhvr>
                                        <p:cTn id="25" fill="hold">
                                          <p:stCondLst>
                                            <p:cond delay="999"/>
                                          </p:stCondLst>
                                        </p:cTn>
                                        <p:tgtEl>
                                          <p:spTgt spid="56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Class="exit" nodeType="clickEffect" presetID="10" grpId="6" fill="hold">
                                  <p:stCondLst>
                                    <p:cond delay="0"/>
                                  </p:stCondLst>
                                  <p:iterate type="el" backwards="0">
                                    <p:tmAbs val="0"/>
                                  </p:iterate>
                                  <p:childTnLst>
                                    <p:animEffect filter="fade" transition="out">
                                      <p:cBhvr>
                                        <p:cTn id="29" dur="1000" fill="hold"/>
                                        <p:tgtEl>
                                          <p:spTgt spid="568"/>
                                        </p:tgtEl>
                                      </p:cBhvr>
                                    </p:animEffect>
                                    <p:set>
                                      <p:cBhvr>
                                        <p:cTn id="30" fill="hold">
                                          <p:stCondLst>
                                            <p:cond delay="999"/>
                                          </p:stCondLst>
                                        </p:cTn>
                                        <p:tgtEl>
                                          <p:spTgt spid="5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6"/>
      <p:bldP build="whole" bldLvl="1" animBg="1" rev="0" advAuto="0" spid="570" grpId="3"/>
      <p:bldP build="whole" bldLvl="1" animBg="1" rev="0" advAuto="0" spid="573" grpId="1"/>
      <p:bldP build="whole" bldLvl="1" animBg="1" rev="0" advAuto="0" spid="573" grpId="2"/>
      <p:bldP build="whole" bldLvl="1" animBg="1" rev="0" advAuto="0" spid="567" grpId="4"/>
      <p:bldP build="whole" bldLvl="1" animBg="1" rev="0" advAuto="0" spid="569" grpId="5"/>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77" name="Sky in-filling"/>
          <p:cNvSpPr txBox="1"/>
          <p:nvPr>
            <p:ph type="title"/>
          </p:nvPr>
        </p:nvSpPr>
        <p:spPr>
          <a:prstGeom prst="rect">
            <a:avLst/>
          </a:prstGeom>
        </p:spPr>
        <p:txBody>
          <a:bodyPr/>
          <a:lstStyle/>
          <a:p>
            <a:pPr/>
            <a:r>
              <a:t>Sky in-filling</a:t>
            </a:r>
          </a:p>
        </p:txBody>
      </p:sp>
      <p:sp>
        <p:nvSpPr>
          <p:cNvPr id="578"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9" name="infilling.pdf" descr="infilling.pdf"/>
          <p:cNvPicPr>
            <a:picLocks noChangeAspect="1"/>
          </p:cNvPicPr>
          <p:nvPr/>
        </p:nvPicPr>
        <p:blipFill>
          <a:blip r:embed="rId3">
            <a:extLst/>
          </a:blip>
          <a:stretch>
            <a:fillRect/>
          </a:stretch>
        </p:blipFill>
        <p:spPr>
          <a:xfrm>
            <a:off x="7078288" y="3762500"/>
            <a:ext cx="10227424" cy="7670569"/>
          </a:xfrm>
          <a:prstGeom prst="rect">
            <a:avLst/>
          </a:prstGeom>
          <a:ln w="12700">
            <a:miter lim="400000"/>
          </a:ln>
        </p:spPr>
      </p:pic>
      <p:sp>
        <p:nvSpPr>
          <p:cNvPr id="580" name="TextBox 8"/>
          <p:cNvSpPr txBox="1"/>
          <p:nvPr/>
        </p:nvSpPr>
        <p:spPr>
          <a:xfrm>
            <a:off x="7916189" y="2999207"/>
            <a:ext cx="3483480" cy="5740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3200">
                <a:solidFill>
                  <a:srgbClr val="FFFFFF"/>
                </a:solidFill>
              </a:defRPr>
            </a:lvl1pPr>
          </a:lstStyle>
          <a:p>
            <a:pPr/>
            <a:r>
              <a:t>input</a:t>
            </a:r>
          </a:p>
        </p:txBody>
      </p:sp>
      <p:sp>
        <p:nvSpPr>
          <p:cNvPr id="581" name="TextBox 9"/>
          <p:cNvSpPr txBox="1"/>
          <p:nvPr/>
        </p:nvSpPr>
        <p:spPr>
          <a:xfrm>
            <a:off x="12527717" y="2999207"/>
            <a:ext cx="4429710" cy="5740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3200">
                <a:solidFill>
                  <a:srgbClr val="FFFFFF"/>
                </a:solidFill>
              </a:defRPr>
            </a:lvl1pPr>
          </a:lstStyle>
          <a:p>
            <a:pPr/>
            <a:r>
              <a:t>output</a:t>
            </a:r>
          </a:p>
        </p:txBody>
      </p:sp>
      <p:sp>
        <p:nvSpPr>
          <p:cNvPr id="582" name="Rectangle"/>
          <p:cNvSpPr/>
          <p:nvPr/>
        </p:nvSpPr>
        <p:spPr>
          <a:xfrm>
            <a:off x="12192517" y="2374031"/>
            <a:ext cx="11401431" cy="10583406"/>
          </a:xfrm>
          <a:prstGeom prst="rect">
            <a:avLst/>
          </a:prstGeom>
          <a:solidFill>
            <a:srgbClr val="000000"/>
          </a:solidFill>
          <a:ln w="12700">
            <a:miter lim="400000"/>
          </a:ln>
        </p:spPr>
        <p:txBody>
          <a:bodyPr tIns="91439" bIns="9143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582"/>
                                        </p:tgtEl>
                                      </p:cBhvr>
                                    </p:animEffect>
                                    <p:set>
                                      <p:cBhvr>
                                        <p:cTn id="7" fill="hold">
                                          <p:stCondLst>
                                            <p:cond delay="999"/>
                                          </p:stCondLst>
                                        </p:cTn>
                                        <p:tgtEl>
                                          <p:spTgt spid="5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86" name="Summary"/>
          <p:cNvSpPr txBox="1"/>
          <p:nvPr>
            <p:ph type="title"/>
          </p:nvPr>
        </p:nvSpPr>
        <p:spPr>
          <a:prstGeom prst="rect">
            <a:avLst/>
          </a:prstGeom>
        </p:spPr>
        <p:txBody>
          <a:bodyPr/>
          <a:lstStyle/>
          <a:p>
            <a:pPr/>
            <a:r>
              <a:t>Summary</a:t>
            </a:r>
          </a:p>
        </p:txBody>
      </p:sp>
      <p:sp>
        <p:nvSpPr>
          <p:cNvPr id="587"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90" name="Group"/>
          <p:cNvGrpSpPr/>
          <p:nvPr/>
        </p:nvGrpSpPr>
        <p:grpSpPr>
          <a:xfrm>
            <a:off x="974711" y="1988246"/>
            <a:ext cx="22453630" cy="10759995"/>
            <a:chOff x="0" y="0"/>
            <a:chExt cx="22453629" cy="10759994"/>
          </a:xfrm>
        </p:grpSpPr>
        <p:sp>
          <p:nvSpPr>
            <p:cNvPr id="588" name="Rectangle"/>
            <p:cNvSpPr/>
            <p:nvPr/>
          </p:nvSpPr>
          <p:spPr>
            <a:xfrm>
              <a:off x="0" y="21475"/>
              <a:ext cx="22453630" cy="10738520"/>
            </a:xfrm>
            <a:prstGeom prst="rect">
              <a:avLst/>
            </a:prstGeom>
            <a:solidFill>
              <a:srgbClr val="FFFFFF"/>
            </a:solidFill>
            <a:ln w="12700" cap="flat">
              <a:noFill/>
              <a:miter lim="400000"/>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pic>
          <p:nvPicPr>
            <p:cNvPr id="589" name="Image" descr="Image"/>
            <p:cNvPicPr>
              <a:picLocks noChangeAspect="1"/>
            </p:cNvPicPr>
            <p:nvPr/>
          </p:nvPicPr>
          <p:blipFill>
            <a:blip r:embed="rId3">
              <a:extLst/>
            </a:blip>
            <a:stretch>
              <a:fillRect/>
            </a:stretch>
          </p:blipFill>
          <p:spPr>
            <a:xfrm>
              <a:off x="173169" y="0"/>
              <a:ext cx="22107292" cy="10738519"/>
            </a:xfrm>
            <a:prstGeom prst="rect">
              <a:avLst/>
            </a:prstGeom>
            <a:ln w="12700" cap="flat">
              <a:noFill/>
              <a:miter lim="400000"/>
            </a:ln>
            <a:effectLst/>
          </p:spPr>
        </p:pic>
      </p:grpSp>
      <p:grpSp>
        <p:nvGrpSpPr>
          <p:cNvPr id="594" name="Group"/>
          <p:cNvGrpSpPr/>
          <p:nvPr/>
        </p:nvGrpSpPr>
        <p:grpSpPr>
          <a:xfrm>
            <a:off x="1194078" y="6087067"/>
            <a:ext cx="22220798" cy="1741077"/>
            <a:chOff x="0" y="0"/>
            <a:chExt cx="22220796" cy="1741076"/>
          </a:xfrm>
        </p:grpSpPr>
        <p:sp>
          <p:nvSpPr>
            <p:cNvPr id="591" name="Rectangle"/>
            <p:cNvSpPr/>
            <p:nvPr/>
          </p:nvSpPr>
          <p:spPr>
            <a:xfrm>
              <a:off x="3502591" y="1317265"/>
              <a:ext cx="1956852" cy="416708"/>
            </a:xfrm>
            <a:prstGeom prst="rect">
              <a:avLst/>
            </a:prstGeom>
            <a:solidFill>
              <a:srgbClr val="FFFFFF"/>
            </a:solidFill>
            <a:ln w="12700" cap="flat">
              <a:noFill/>
              <a:miter lim="400000"/>
            </a:ln>
            <a:effectLst/>
          </p:spPr>
          <p:txBody>
            <a:bodyPr wrap="square" lIns="91439" tIns="91439" rIns="91439" bIns="91439" numCol="1" anchor="ctr">
              <a:noAutofit/>
            </a:bodyPr>
            <a:lstStyle/>
            <a:p>
              <a:pPr/>
            </a:p>
          </p:txBody>
        </p:sp>
        <p:sp>
          <p:nvSpPr>
            <p:cNvPr id="592" name="Rectangle"/>
            <p:cNvSpPr/>
            <p:nvPr/>
          </p:nvSpPr>
          <p:spPr>
            <a:xfrm>
              <a:off x="21082596" y="1152092"/>
              <a:ext cx="1138201" cy="588985"/>
            </a:xfrm>
            <a:prstGeom prst="rect">
              <a:avLst/>
            </a:prstGeom>
            <a:solidFill>
              <a:srgbClr val="FFFFFF"/>
            </a:solidFill>
            <a:ln w="12700" cap="flat">
              <a:noFill/>
              <a:miter lim="400000"/>
            </a:ln>
            <a:effectLst/>
          </p:spPr>
          <p:txBody>
            <a:bodyPr wrap="square" lIns="91439" tIns="91439" rIns="91439" bIns="91439" numCol="1" anchor="ctr">
              <a:noAutofit/>
            </a:bodyPr>
            <a:lstStyle/>
            <a:p>
              <a:pPr/>
            </a:p>
          </p:txBody>
        </p:sp>
        <p:pic>
          <p:nvPicPr>
            <p:cNvPr id="593" name="Group" descr="Group"/>
            <p:cNvPicPr>
              <a:picLocks noChangeAspect="1"/>
            </p:cNvPicPr>
            <p:nvPr/>
          </p:nvPicPr>
          <p:blipFill>
            <a:blip r:embed="rId3">
              <a:extLst/>
            </a:blip>
            <a:srcRect l="41405" t="38364" r="34766" b="49497"/>
            <a:stretch>
              <a:fillRect/>
            </a:stretch>
          </p:blipFill>
          <p:spPr>
            <a:xfrm>
              <a:off x="0" y="-1"/>
              <a:ext cx="5267878" cy="1303512"/>
            </a:xfrm>
            <a:prstGeom prst="rect">
              <a:avLst/>
            </a:prstGeom>
            <a:ln w="12700" cap="flat">
              <a:noFill/>
              <a:miter lim="400000"/>
            </a:ln>
            <a:effectLst/>
          </p:spPr>
        </p:pic>
      </p:grpSp>
      <p:sp>
        <p:nvSpPr>
          <p:cNvPr id="595" name="Rectangle"/>
          <p:cNvSpPr/>
          <p:nvPr/>
        </p:nvSpPr>
        <p:spPr>
          <a:xfrm>
            <a:off x="609868" y="7837625"/>
            <a:ext cx="22984080" cy="5119812"/>
          </a:xfrm>
          <a:prstGeom prst="rect">
            <a:avLst/>
          </a:prstGeom>
          <a:solidFill>
            <a:srgbClr val="000000"/>
          </a:solidFill>
          <a:ln w="12700">
            <a:miter lim="400000"/>
          </a:ln>
        </p:spPr>
        <p:txBody>
          <a:bodyPr tIns="91439" bIns="91439" anchor="ctr"/>
          <a:lstStyle/>
          <a:p>
            <a:pPr/>
          </a:p>
        </p:txBody>
      </p:sp>
      <p:sp>
        <p:nvSpPr>
          <p:cNvPr id="596" name="Rectangle"/>
          <p:cNvSpPr/>
          <p:nvPr/>
        </p:nvSpPr>
        <p:spPr>
          <a:xfrm>
            <a:off x="782987" y="5366488"/>
            <a:ext cx="23158769" cy="3327196"/>
          </a:xfrm>
          <a:prstGeom prst="rect">
            <a:avLst/>
          </a:prstGeom>
          <a:solidFill>
            <a:srgbClr val="000000"/>
          </a:solidFill>
          <a:ln w="12700">
            <a:miter lim="400000"/>
          </a:ln>
        </p:spPr>
        <p:txBody>
          <a:bodyPr tIns="91439" bIns="9143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596"/>
                                        </p:tgtEl>
                                      </p:cBhvr>
                                    </p:animEffect>
                                    <p:set>
                                      <p:cBhvr>
                                        <p:cTn id="7" fill="hold">
                                          <p:stCondLst>
                                            <p:cond delay="999"/>
                                          </p:stCondLst>
                                        </p:cTn>
                                        <p:tgtEl>
                                          <p:spTgt spid="5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595"/>
                                        </p:tgtEl>
                                      </p:cBhvr>
                                    </p:animEffect>
                                    <p:set>
                                      <p:cBhvr>
                                        <p:cTn id="12" fill="hold">
                                          <p:stCondLst>
                                            <p:cond delay="999"/>
                                          </p:stCondLst>
                                        </p:cTn>
                                        <p:tgtEl>
                                          <p:spTgt spid="595"/>
                                        </p:tgtEl>
                                        <p:attrNameLst>
                                          <p:attrName>style.visibility</p:attrName>
                                        </p:attrNameLst>
                                      </p:cBhvr>
                                      <p:to>
                                        <p:strVal val="hidden"/>
                                      </p:to>
                                    </p:set>
                                  </p:childTnLst>
                                </p:cTn>
                              </p:par>
                            </p:childTnLst>
                          </p:cTn>
                        </p:par>
                        <p:par>
                          <p:cTn id="13" fill="hold">
                            <p:stCondLst>
                              <p:cond delay="1000"/>
                            </p:stCondLst>
                            <p:childTnLst>
                              <p:par>
                                <p:cTn id="14" presetClass="exit" nodeType="afterEffect" presetID="10" grpId="3" fill="hold">
                                  <p:stCondLst>
                                    <p:cond delay="0"/>
                                  </p:stCondLst>
                                  <p:iterate type="el" backwards="0">
                                    <p:tmAbs val="0"/>
                                  </p:iterate>
                                  <p:childTnLst>
                                    <p:animEffect filter="fade" transition="out">
                                      <p:cBhvr>
                                        <p:cTn id="15" dur="1000" fill="hold"/>
                                        <p:tgtEl>
                                          <p:spTgt spid="594"/>
                                        </p:tgtEl>
                                      </p:cBhvr>
                                    </p:animEffect>
                                    <p:set>
                                      <p:cBhvr>
                                        <p:cTn id="16" fill="hold">
                                          <p:stCondLst>
                                            <p:cond delay="999"/>
                                          </p:stCondLst>
                                        </p:cTn>
                                        <p:tgtEl>
                                          <p:spTgt spid="5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4" grpId="3"/>
      <p:bldP build="whole" bldLvl="1" animBg="1" rev="0" advAuto="0" spid="596" grpId="1"/>
      <p:bldP build="whole" bldLvl="1" animBg="1" rev="0" advAuto="0" spid="595"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Title 4"/>
          <p:cNvSpPr txBox="1"/>
          <p:nvPr>
            <p:ph type="ctrTitle"/>
          </p:nvPr>
        </p:nvSpPr>
        <p:spPr>
          <a:xfrm>
            <a:off x="722621" y="2927949"/>
            <a:ext cx="22938758" cy="4083272"/>
          </a:xfrm>
          <a:prstGeom prst="rect">
            <a:avLst/>
          </a:prstGeom>
        </p:spPr>
        <p:txBody>
          <a:bodyPr/>
          <a:lstStyle>
            <a:lvl1pPr algn="r" defTabSz="1001227">
              <a:defRPr sz="11500"/>
            </a:lvl1pPr>
          </a:lstStyle>
          <a:p>
            <a:pPr/>
            <a:r>
              <a:t>Deep Sky Modeling for Single Image Outdoor Lighting Estimation</a:t>
            </a:r>
          </a:p>
        </p:txBody>
      </p:sp>
      <p:sp>
        <p:nvSpPr>
          <p:cNvPr id="601" name="Subtitle 5"/>
          <p:cNvSpPr txBox="1"/>
          <p:nvPr>
            <p:ph type="subTitle" sz="quarter" idx="1"/>
          </p:nvPr>
        </p:nvSpPr>
        <p:spPr>
          <a:xfrm>
            <a:off x="1295063" y="7582771"/>
            <a:ext cx="21836442" cy="1371501"/>
          </a:xfrm>
          <a:prstGeom prst="rect">
            <a:avLst/>
          </a:prstGeom>
        </p:spPr>
        <p:txBody>
          <a:bodyPr/>
          <a:lstStyle/>
          <a:p>
            <a:pPr algn="r" defTabSz="1937157">
              <a:spcBef>
                <a:spcPts val="1200"/>
              </a:spcBef>
              <a:defRPr sz="5696"/>
            </a:pPr>
            <a:r>
              <a:rPr b="1"/>
              <a:t>Yannick Hold-Geoffroy</a:t>
            </a:r>
            <a:r>
              <a:t>, Akshaya Athawale, Jean-François Lalonde</a:t>
            </a:r>
          </a:p>
        </p:txBody>
      </p:sp>
      <p:pic>
        <p:nvPicPr>
          <p:cNvPr id="602" name="ulaval-logo.pdf" descr="ulaval-logo.pdf"/>
          <p:cNvPicPr>
            <a:picLocks noChangeAspect="1"/>
          </p:cNvPicPr>
          <p:nvPr/>
        </p:nvPicPr>
        <p:blipFill>
          <a:blip r:embed="rId3">
            <a:extLst/>
          </a:blip>
          <a:stretch>
            <a:fillRect/>
          </a:stretch>
        </p:blipFill>
        <p:spPr>
          <a:xfrm>
            <a:off x="3309017" y="92019"/>
            <a:ext cx="3224516" cy="1336942"/>
          </a:xfrm>
          <a:prstGeom prst="rect">
            <a:avLst/>
          </a:prstGeom>
          <a:ln w="12700">
            <a:miter lim="400000"/>
          </a:ln>
        </p:spPr>
      </p:pic>
      <p:sp>
        <p:nvSpPr>
          <p:cNvPr id="603" name="Text"/>
          <p:cNvSpPr txBox="1"/>
          <p:nvPr/>
        </p:nvSpPr>
        <p:spPr>
          <a:xfrm>
            <a:off x="11712447" y="6480809"/>
            <a:ext cx="1034079" cy="728981"/>
          </a:xfrm>
          <a:prstGeom prst="rect">
            <a:avLst/>
          </a:prstGeom>
          <a:ln w="25400">
            <a:miter lim="400000"/>
          </a:ln>
        </p:spPr>
        <p:txBody>
          <a:bodyPr wrap="none" tIns="91439" bIns="91439">
            <a:spAutoFit/>
          </a:bodyPr>
          <a:lstStyle/>
          <a:p>
            <a:pPr/>
          </a:p>
        </p:txBody>
      </p:sp>
      <p:sp>
        <p:nvSpPr>
          <p:cNvPr id="604" name="Adobe Research"/>
          <p:cNvSpPr txBox="1"/>
          <p:nvPr/>
        </p:nvSpPr>
        <p:spPr>
          <a:xfrm>
            <a:off x="1922738" y="8724789"/>
            <a:ext cx="6945043" cy="817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lvl="2" indent="1088291" algn="ctr" defTabSz="2176582">
              <a:spcBef>
                <a:spcPts val="1400"/>
              </a:spcBef>
              <a:defRPr sz="4200">
                <a:solidFill>
                  <a:srgbClr val="FFFFFF"/>
                </a:solidFill>
              </a:defRPr>
            </a:pPr>
            <a:r>
              <a:t>Adobe Research</a:t>
            </a:r>
          </a:p>
        </p:txBody>
      </p:sp>
      <p:sp>
        <p:nvSpPr>
          <p:cNvPr id="605" name="Indian Institute of Tech. Dhanbad"/>
          <p:cNvSpPr txBox="1"/>
          <p:nvPr/>
        </p:nvSpPr>
        <p:spPr>
          <a:xfrm>
            <a:off x="8294790" y="8724789"/>
            <a:ext cx="8268424" cy="1452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lvl="2" indent="1088291" algn="ctr" defTabSz="2176582">
              <a:spcBef>
                <a:spcPts val="1400"/>
              </a:spcBef>
              <a:defRPr sz="4200">
                <a:solidFill>
                  <a:srgbClr val="FFFFFF"/>
                </a:solidFill>
              </a:defRPr>
            </a:pPr>
            <a:r>
              <a:t>Indian Institute of Tech. Dhanbad</a:t>
            </a:r>
          </a:p>
        </p:txBody>
      </p:sp>
      <p:sp>
        <p:nvSpPr>
          <p:cNvPr id="606" name="Université Laval"/>
          <p:cNvSpPr txBox="1"/>
          <p:nvPr/>
        </p:nvSpPr>
        <p:spPr>
          <a:xfrm>
            <a:off x="15683442" y="8724789"/>
            <a:ext cx="6945044" cy="817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lvl="2" indent="1088291" algn="ctr" defTabSz="2176582">
              <a:spcBef>
                <a:spcPts val="1400"/>
              </a:spcBef>
              <a:defRPr sz="4200">
                <a:solidFill>
                  <a:srgbClr val="FFFFFF"/>
                </a:solidFill>
              </a:defRPr>
            </a:pPr>
            <a:r>
              <a:t>Université Laval</a:t>
            </a:r>
          </a:p>
        </p:txBody>
      </p:sp>
      <p:sp>
        <p:nvSpPr>
          <p:cNvPr id="607" name="Poster #147"/>
          <p:cNvSpPr txBox="1"/>
          <p:nvPr/>
        </p:nvSpPr>
        <p:spPr>
          <a:xfrm>
            <a:off x="13862088" y="34050"/>
            <a:ext cx="5674441" cy="14020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8000"/>
            </a:lvl1pPr>
          </a:lstStyle>
          <a:p>
            <a:pPr/>
            <a:r>
              <a:t>Poster #147</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1" name="Image" descr="Image"/>
          <p:cNvPicPr>
            <a:picLocks noChangeAspect="1"/>
          </p:cNvPicPr>
          <p:nvPr/>
        </p:nvPicPr>
        <p:blipFill>
          <a:blip r:embed="rId3">
            <a:extLst/>
          </a:blip>
          <a:stretch>
            <a:fillRect/>
          </a:stretch>
        </p:blipFill>
        <p:spPr>
          <a:xfrm>
            <a:off x="9404732" y="4816805"/>
            <a:ext cx="9668815" cy="4082390"/>
          </a:xfrm>
          <a:prstGeom prst="rect">
            <a:avLst/>
          </a:prstGeom>
          <a:ln w="12700">
            <a:miter lim="400000"/>
          </a:ln>
        </p:spPr>
      </p:pic>
      <p:pic>
        <p:nvPicPr>
          <p:cNvPr id="612" name="Picture 10" descr="Picture 10"/>
          <p:cNvPicPr>
            <a:picLocks noChangeAspect="1"/>
          </p:cNvPicPr>
          <p:nvPr/>
        </p:nvPicPr>
        <p:blipFill>
          <a:blip r:embed="rId4">
            <a:extLst/>
          </a:blip>
          <a:stretch>
            <a:fillRect/>
          </a:stretch>
        </p:blipFill>
        <p:spPr>
          <a:xfrm>
            <a:off x="5310452" y="4975911"/>
            <a:ext cx="2828939" cy="389534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7" name="Results obtained with the current state-of-the-art"/>
          <p:cNvSpPr txBox="1"/>
          <p:nvPr>
            <p:ph type="title"/>
          </p:nvPr>
        </p:nvSpPr>
        <p:spPr>
          <a:prstGeom prst="rect">
            <a:avLst/>
          </a:prstGeom>
        </p:spPr>
        <p:txBody>
          <a:bodyPr/>
          <a:lstStyle/>
          <a:p>
            <a:pPr/>
            <a:r>
              <a:t>Results obtained with the current state-of-the-art</a:t>
            </a:r>
          </a:p>
        </p:txBody>
      </p:sp>
      <p:sp>
        <p:nvSpPr>
          <p:cNvPr id="208"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 name="Picture 2" descr="Picture 2"/>
          <p:cNvPicPr>
            <a:picLocks noChangeAspect="1"/>
          </p:cNvPicPr>
          <p:nvPr/>
        </p:nvPicPr>
        <p:blipFill>
          <a:blip r:embed="rId3">
            <a:extLst/>
          </a:blip>
          <a:stretch>
            <a:fillRect/>
          </a:stretch>
        </p:blipFill>
        <p:spPr>
          <a:xfrm>
            <a:off x="5601309" y="2264341"/>
            <a:ext cx="7315718" cy="4877628"/>
          </a:xfrm>
          <a:prstGeom prst="rect">
            <a:avLst/>
          </a:prstGeom>
          <a:ln w="12700">
            <a:miter lim="400000"/>
          </a:ln>
        </p:spPr>
      </p:pic>
      <p:pic>
        <p:nvPicPr>
          <p:cNvPr id="210" name="Picture 5" descr="Picture 5"/>
          <p:cNvPicPr>
            <a:picLocks noChangeAspect="1"/>
          </p:cNvPicPr>
          <p:nvPr/>
        </p:nvPicPr>
        <p:blipFill>
          <a:blip r:embed="rId4">
            <a:extLst/>
          </a:blip>
          <a:stretch>
            <a:fillRect/>
          </a:stretch>
        </p:blipFill>
        <p:spPr>
          <a:xfrm>
            <a:off x="5599293" y="7509500"/>
            <a:ext cx="7319750" cy="4875069"/>
          </a:xfrm>
          <a:prstGeom prst="rect">
            <a:avLst/>
          </a:prstGeom>
          <a:ln w="12700">
            <a:miter lim="400000"/>
          </a:ln>
        </p:spPr>
      </p:pic>
      <p:pic>
        <p:nvPicPr>
          <p:cNvPr id="211" name="Picture 16" descr="Picture 16"/>
          <p:cNvPicPr>
            <a:picLocks noChangeAspect="1"/>
          </p:cNvPicPr>
          <p:nvPr/>
        </p:nvPicPr>
        <p:blipFill>
          <a:blip r:embed="rId5">
            <a:extLst/>
          </a:blip>
          <a:stretch>
            <a:fillRect/>
          </a:stretch>
        </p:blipFill>
        <p:spPr>
          <a:xfrm>
            <a:off x="13361838" y="2264341"/>
            <a:ext cx="5422869" cy="4877628"/>
          </a:xfrm>
          <a:prstGeom prst="rect">
            <a:avLst/>
          </a:prstGeom>
          <a:ln w="12700">
            <a:miter lim="400000"/>
          </a:ln>
        </p:spPr>
      </p:pic>
      <p:pic>
        <p:nvPicPr>
          <p:cNvPr id="212" name="Picture 20" descr="Picture 20"/>
          <p:cNvPicPr>
            <a:picLocks noChangeAspect="1"/>
          </p:cNvPicPr>
          <p:nvPr/>
        </p:nvPicPr>
        <p:blipFill>
          <a:blip r:embed="rId6">
            <a:extLst/>
          </a:blip>
          <a:stretch>
            <a:fillRect/>
          </a:stretch>
        </p:blipFill>
        <p:spPr>
          <a:xfrm>
            <a:off x="13361838" y="7392431"/>
            <a:ext cx="5322876" cy="478746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fade" transition="in">
                                      <p:cBhvr>
                                        <p:cTn id="7" dur="5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11"/>
                                        </p:tgtEl>
                                        <p:attrNameLst>
                                          <p:attrName>style.visibility</p:attrName>
                                        </p:attrNameLst>
                                      </p:cBhvr>
                                      <p:to>
                                        <p:strVal val="visible"/>
                                      </p:to>
                                    </p:set>
                                    <p:animEffect filter="fade" transition="in">
                                      <p:cBhvr>
                                        <p:cTn id="12" dur="500"/>
                                        <p:tgtEl>
                                          <p:spTgt spid="211"/>
                                        </p:tgtEl>
                                      </p:cBhvr>
                                    </p:animEffect>
                                  </p:childTnLst>
                                </p:cTn>
                              </p:par>
                            </p:childTnLst>
                          </p:cTn>
                        </p:par>
                        <p:par>
                          <p:cTn id="13" fill="hold">
                            <p:stCondLst>
                              <p:cond delay="500"/>
                            </p:stCondLst>
                            <p:childTnLst>
                              <p:par>
                                <p:cTn id="14" presetClass="entr" nodeType="afterEffect" presetID="10" grpId="3" fill="hold">
                                  <p:stCondLst>
                                    <p:cond delay="0"/>
                                  </p:stCondLst>
                                  <p:iterate type="el" backwards="0">
                                    <p:tmAbs val="0"/>
                                  </p:iterate>
                                  <p:childTnLst>
                                    <p:set>
                                      <p:cBhvr>
                                        <p:cTn id="15" fill="hold"/>
                                        <p:tgtEl>
                                          <p:spTgt spid="212"/>
                                        </p:tgtEl>
                                        <p:attrNameLst>
                                          <p:attrName>style.visibility</p:attrName>
                                        </p:attrNameLst>
                                      </p:cBhvr>
                                      <p:to>
                                        <p:strVal val="visible"/>
                                      </p:to>
                                    </p:set>
                                    <p:animEffect filter="fade" transition="in">
                                      <p:cBhvr>
                                        <p:cTn id="16" dur="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2"/>
      <p:bldP build="whole" bldLvl="1" animBg="1" rev="0" advAuto="0" spid="212" grpId="3"/>
      <p:bldP build="whole" bldLvl="1" animBg="1" rev="0" advAuto="0" spid="21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6" name="Troubles in the sky"/>
          <p:cNvSpPr txBox="1"/>
          <p:nvPr>
            <p:ph type="title"/>
          </p:nvPr>
        </p:nvSpPr>
        <p:spPr>
          <a:prstGeom prst="rect">
            <a:avLst/>
          </a:prstGeom>
        </p:spPr>
        <p:txBody>
          <a:bodyPr/>
          <a:lstStyle/>
          <a:p>
            <a:pPr/>
            <a:r>
              <a:t>Troubles in the sky</a:t>
            </a:r>
          </a:p>
        </p:txBody>
      </p:sp>
      <p:sp>
        <p:nvSpPr>
          <p:cNvPr id="217" name="Slide Number"/>
          <p:cNvSpPr txBox="1"/>
          <p:nvPr>
            <p:ph type="sldNum" sz="quarter" idx="2"/>
          </p:nvPr>
        </p:nvSpPr>
        <p:spPr>
          <a:xfrm>
            <a:off x="12018580" y="12892795"/>
            <a:ext cx="365890"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8" name="Content Placeholder 5" descr="Content Placeholder 5"/>
          <p:cNvPicPr>
            <a:picLocks noChangeAspect="1"/>
          </p:cNvPicPr>
          <p:nvPr/>
        </p:nvPicPr>
        <p:blipFill>
          <a:blip r:embed="rId3">
            <a:extLst/>
          </a:blip>
          <a:srcRect l="0" t="24943" r="33604" b="0"/>
          <a:stretch>
            <a:fillRect/>
          </a:stretch>
        </p:blipFill>
        <p:spPr>
          <a:xfrm>
            <a:off x="7710091" y="2703949"/>
            <a:ext cx="8983067" cy="10154675"/>
          </a:xfrm>
          <a:prstGeom prst="rect">
            <a:avLst/>
          </a:prstGeom>
          <a:ln w="12700">
            <a:miter lim="400000"/>
          </a:ln>
        </p:spPr>
      </p:pic>
      <p:sp>
        <p:nvSpPr>
          <p:cNvPr id="219" name="TextBox 8"/>
          <p:cNvSpPr txBox="1"/>
          <p:nvPr/>
        </p:nvSpPr>
        <p:spPr>
          <a:xfrm>
            <a:off x="8138059" y="1877695"/>
            <a:ext cx="3483481" cy="726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Ground truth</a:t>
            </a:r>
          </a:p>
        </p:txBody>
      </p:sp>
      <p:sp>
        <p:nvSpPr>
          <p:cNvPr id="220" name="TextBox 9"/>
          <p:cNvSpPr txBox="1"/>
          <p:nvPr/>
        </p:nvSpPr>
        <p:spPr>
          <a:xfrm>
            <a:off x="11596420" y="1960245"/>
            <a:ext cx="5756813" cy="5740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3200">
                <a:solidFill>
                  <a:srgbClr val="FFFFFF"/>
                </a:solidFill>
              </a:defRPr>
            </a:lvl1pPr>
          </a:lstStyle>
          <a:p>
            <a:pPr/>
            <a:r>
              <a:t>Estimation (Hošek-Wilkie)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tate-of-the-art lighting estimation (Hold-Geoffroy et al. ’17)"/>
          <p:cNvSpPr txBox="1"/>
          <p:nvPr>
            <p:ph type="title"/>
          </p:nvPr>
        </p:nvSpPr>
        <p:spPr>
          <a:prstGeom prst="rect">
            <a:avLst/>
          </a:prstGeom>
        </p:spPr>
        <p:txBody>
          <a:bodyPr/>
          <a:lstStyle/>
          <a:p>
            <a:pPr/>
            <a:r>
              <a:t>State-of-the-art lighting estimation (Hold-Geoffroy et al. ’17)</a:t>
            </a:r>
          </a:p>
        </p:txBody>
      </p:sp>
      <p:sp>
        <p:nvSpPr>
          <p:cNvPr id="225" name="Slide Number"/>
          <p:cNvSpPr txBox="1"/>
          <p:nvPr>
            <p:ph type="sldNum" sz="quarter" idx="2"/>
          </p:nvPr>
        </p:nvSpPr>
        <p:spPr>
          <a:xfrm>
            <a:off x="12029841" y="12892795"/>
            <a:ext cx="343368"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6" name="Picture 4" descr="Picture 4"/>
          <p:cNvPicPr>
            <a:picLocks noChangeAspect="1"/>
          </p:cNvPicPr>
          <p:nvPr/>
        </p:nvPicPr>
        <p:blipFill>
          <a:blip r:embed="rId3">
            <a:extLst/>
          </a:blip>
          <a:stretch>
            <a:fillRect/>
          </a:stretch>
        </p:blipFill>
        <p:spPr>
          <a:xfrm>
            <a:off x="10225575" y="9682698"/>
            <a:ext cx="4044391" cy="2022196"/>
          </a:xfrm>
          <a:prstGeom prst="rect">
            <a:avLst/>
          </a:prstGeom>
          <a:ln w="12700">
            <a:miter lim="400000"/>
          </a:ln>
        </p:spPr>
      </p:pic>
      <p:grpSp>
        <p:nvGrpSpPr>
          <p:cNvPr id="230" name="Group 42"/>
          <p:cNvGrpSpPr/>
          <p:nvPr/>
        </p:nvGrpSpPr>
        <p:grpSpPr>
          <a:xfrm>
            <a:off x="2144634" y="4302492"/>
            <a:ext cx="4529187" cy="4274420"/>
            <a:chOff x="0" y="0"/>
            <a:chExt cx="4529185" cy="4274418"/>
          </a:xfrm>
        </p:grpSpPr>
        <p:pic>
          <p:nvPicPr>
            <p:cNvPr id="227" name="Picture 5" descr="Picture 5"/>
            <p:cNvPicPr>
              <a:picLocks noChangeAspect="1"/>
            </p:cNvPicPr>
            <p:nvPr/>
          </p:nvPicPr>
          <p:blipFill>
            <a:blip r:embed="rId4">
              <a:extLst/>
            </a:blip>
            <a:stretch>
              <a:fillRect/>
            </a:stretch>
          </p:blipFill>
          <p:spPr>
            <a:xfrm>
              <a:off x="0" y="0"/>
              <a:ext cx="4529186" cy="3396890"/>
            </a:xfrm>
            <a:prstGeom prst="rect">
              <a:avLst/>
            </a:prstGeom>
            <a:ln w="12700" cap="flat">
              <a:noFill/>
              <a:miter lim="400000"/>
            </a:ln>
            <a:effectLst/>
          </p:spPr>
        </p:pic>
        <p:sp>
          <p:nvSpPr>
            <p:cNvPr id="228" name="Rectangle 25"/>
            <p:cNvSpPr/>
            <p:nvPr/>
          </p:nvSpPr>
          <p:spPr>
            <a:xfrm>
              <a:off x="0" y="0"/>
              <a:ext cx="4529186" cy="3396890"/>
            </a:xfrm>
            <a:prstGeom prst="rect">
              <a:avLst/>
            </a:prstGeom>
            <a:noFill/>
            <a:ln w="38100" cap="flat">
              <a:solidFill>
                <a:srgbClr val="000000"/>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229" name="TextBox 26"/>
            <p:cNvSpPr txBox="1"/>
            <p:nvPr/>
          </p:nvSpPr>
          <p:spPr>
            <a:xfrm>
              <a:off x="1461323" y="3396889"/>
              <a:ext cx="1606541" cy="87753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sz="4200">
                  <a:solidFill>
                    <a:srgbClr val="FFFFFF"/>
                  </a:solidFill>
                </a:defRPr>
              </a:lvl1pPr>
            </a:lstStyle>
            <a:p>
              <a:pPr/>
              <a:r>
                <a:t>Image</a:t>
              </a:r>
            </a:p>
          </p:txBody>
        </p:sp>
      </p:grpSp>
      <p:grpSp>
        <p:nvGrpSpPr>
          <p:cNvPr id="233" name="Group 40"/>
          <p:cNvGrpSpPr/>
          <p:nvPr/>
        </p:nvGrpSpPr>
        <p:grpSpPr>
          <a:xfrm>
            <a:off x="7914676" y="4512157"/>
            <a:ext cx="7020129" cy="3137409"/>
            <a:chOff x="0" y="0"/>
            <a:chExt cx="7020128" cy="3137408"/>
          </a:xfrm>
        </p:grpSpPr>
        <p:sp>
          <p:nvSpPr>
            <p:cNvPr id="231" name="Freeform 38"/>
            <p:cNvSpPr/>
            <p:nvPr/>
          </p:nvSpPr>
          <p:spPr>
            <a:xfrm>
              <a:off x="0" y="0"/>
              <a:ext cx="7020129" cy="3137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649" y="5424"/>
                  </a:lnTo>
                  <a:lnTo>
                    <a:pt x="12995" y="5424"/>
                  </a:lnTo>
                  <a:lnTo>
                    <a:pt x="21578" y="0"/>
                  </a:lnTo>
                  <a:lnTo>
                    <a:pt x="21600" y="21551"/>
                  </a:lnTo>
                  <a:lnTo>
                    <a:pt x="12995" y="16127"/>
                  </a:lnTo>
                  <a:lnTo>
                    <a:pt x="8649" y="16078"/>
                  </a:lnTo>
                  <a:lnTo>
                    <a:pt x="22" y="21600"/>
                  </a:lnTo>
                  <a:lnTo>
                    <a:pt x="0" y="0"/>
                  </a:lnTo>
                  <a:close/>
                </a:path>
              </a:pathLst>
            </a:custGeom>
            <a:noFill/>
            <a:ln w="38100" cap="flat">
              <a:solidFill>
                <a:srgbClr val="FFFFFF"/>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232" name="TextBox 39"/>
            <p:cNvSpPr txBox="1"/>
            <p:nvPr/>
          </p:nvSpPr>
          <p:spPr>
            <a:xfrm>
              <a:off x="980839" y="1156240"/>
              <a:ext cx="5058451" cy="82492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defTabSz="914400">
                <a:defRPr sz="4200">
                  <a:solidFill>
                    <a:srgbClr val="FFFFFF"/>
                  </a:solidFill>
                </a:defRPr>
              </a:lvl1pPr>
            </a:lstStyle>
            <a:p>
              <a:pPr/>
              <a:r>
                <a:t>Deep Neural Network</a:t>
              </a:r>
            </a:p>
          </p:txBody>
        </p:sp>
      </p:grpSp>
      <p:sp>
        <p:nvSpPr>
          <p:cNvPr id="234" name="TextBox 43"/>
          <p:cNvSpPr txBox="1"/>
          <p:nvPr/>
        </p:nvSpPr>
        <p:spPr>
          <a:xfrm>
            <a:off x="16000491" y="4079341"/>
            <a:ext cx="8259265" cy="3812541"/>
          </a:xfrm>
          <a:prstGeom prst="rect">
            <a:avLst/>
          </a:prstGeom>
          <a:ln w="38100">
            <a:solidFill>
              <a:srgbClr val="FFFFFF"/>
            </a:solidFill>
          </a:ln>
          <a:extLst>
            <a:ext uri="{C572A759-6A51-4108-AA02-DFA0A04FC94B}">
              <ma14:wrappingTextBoxFlag xmlns:ma14="http://schemas.microsoft.com/office/mac/drawingml/2011/main" val="1"/>
            </a:ext>
          </a:extLst>
        </p:spPr>
        <p:txBody>
          <a:bodyPr wrap="none" lIns="45719" rIns="45719">
            <a:spAutoFit/>
          </a:bodyPr>
          <a:lstStyle/>
          <a:p>
            <a:pPr algn="ctr" defTabSz="914400">
              <a:defRPr sz="5000">
                <a:solidFill>
                  <a:srgbClr val="FFFFFF"/>
                </a:solidFill>
              </a:defRPr>
            </a:pPr>
          </a:p>
          <a:p>
            <a:pPr algn="ctr" defTabSz="914400">
              <a:defRPr sz="5000">
                <a:solidFill>
                  <a:srgbClr val="FFFFFF"/>
                </a:solidFill>
              </a:defRPr>
            </a:pPr>
            <a:r>
              <a:t>Illumination</a:t>
            </a:r>
          </a:p>
          <a:p>
            <a:pPr algn="ctr" defTabSz="914400">
              <a:defRPr sz="5000">
                <a:solidFill>
                  <a:srgbClr val="FFFFFF"/>
                </a:solidFill>
              </a:defRPr>
            </a:pPr>
            <a:r>
              <a:t>Parametric sky model</a:t>
            </a:r>
          </a:p>
          <a:p>
            <a:pPr algn="ctr" defTabSz="914400">
              <a:defRPr sz="5000">
                <a:solidFill>
                  <a:srgbClr val="FFFFFF"/>
                </a:solidFill>
              </a:defRPr>
            </a:pPr>
            <a:r>
              <a:t> (sun position &amp; sky turbidity)</a:t>
            </a:r>
          </a:p>
        </p:txBody>
      </p:sp>
      <p:sp>
        <p:nvSpPr>
          <p:cNvPr id="235" name="TextBox 48"/>
          <p:cNvSpPr txBox="1"/>
          <p:nvPr/>
        </p:nvSpPr>
        <p:spPr>
          <a:xfrm>
            <a:off x="7389901" y="11245907"/>
            <a:ext cx="2565126" cy="726441"/>
          </a:xfrm>
          <a:prstGeom prst="rect">
            <a:avLst/>
          </a:prstGeom>
          <a:ln w="25400">
            <a:miter lim="400000"/>
          </a:ln>
          <a:extLst>
            <a:ext uri="{C572A759-6A51-4108-AA02-DFA0A04FC94B}">
              <ma14:wrappingTextBoxFlag xmlns:ma14="http://schemas.microsoft.com/office/mac/drawingml/2011/main" val="1"/>
            </a:ext>
          </a:extLst>
        </p:spPr>
        <p:txBody>
          <a:bodyPr wrap="none" lIns="45719" rIns="45719">
            <a:spAutoFit/>
          </a:bodyPr>
          <a:lstStyle>
            <a:lvl1pPr algn="r" defTabSz="914400">
              <a:defRPr sz="4200">
                <a:solidFill>
                  <a:srgbClr val="FFFFFF"/>
                </a:solidFill>
              </a:defRPr>
            </a:lvl1pPr>
          </a:lstStyle>
          <a:p>
            <a:pPr/>
            <a:r>
              <a:t>Panorama</a:t>
            </a:r>
          </a:p>
        </p:txBody>
      </p:sp>
      <p:grpSp>
        <p:nvGrpSpPr>
          <p:cNvPr id="240" name="Group 61"/>
          <p:cNvGrpSpPr/>
          <p:nvPr/>
        </p:nvGrpSpPr>
        <p:grpSpPr>
          <a:xfrm>
            <a:off x="2148887" y="4302492"/>
            <a:ext cx="10341411" cy="6612285"/>
            <a:chOff x="0" y="0"/>
            <a:chExt cx="10341409" cy="6612283"/>
          </a:xfrm>
        </p:grpSpPr>
        <p:sp>
          <p:nvSpPr>
            <p:cNvPr id="236" name="Rectangle 49"/>
            <p:cNvSpPr/>
            <p:nvPr/>
          </p:nvSpPr>
          <p:spPr>
            <a:xfrm>
              <a:off x="9334513" y="5857111"/>
              <a:ext cx="1006897" cy="755173"/>
            </a:xfrm>
            <a:prstGeom prst="rect">
              <a:avLst/>
            </a:prstGeom>
            <a:noFill/>
            <a:ln w="38100" cap="flat">
              <a:solidFill>
                <a:schemeClr val="accent6"/>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237" name="Rectangle 50"/>
            <p:cNvSpPr/>
            <p:nvPr/>
          </p:nvSpPr>
          <p:spPr>
            <a:xfrm>
              <a:off x="-1" y="0"/>
              <a:ext cx="4475097" cy="3356322"/>
            </a:xfrm>
            <a:prstGeom prst="rect">
              <a:avLst/>
            </a:prstGeom>
            <a:noFill/>
            <a:ln w="38100" cap="flat">
              <a:solidFill>
                <a:schemeClr val="accent6"/>
              </a:solidFill>
              <a:prstDash val="solid"/>
              <a:round/>
            </a:ln>
            <a:effectLst/>
          </p:spPr>
          <p:txBody>
            <a:bodyPr wrap="square" lIns="45719" tIns="45719" rIns="45719" bIns="45719" numCol="1" anchor="ctr">
              <a:noAutofit/>
            </a:bodyPr>
            <a:lstStyle/>
            <a:p>
              <a:pPr algn="ctr" defTabSz="914400">
                <a:defRPr sz="1800">
                  <a:solidFill>
                    <a:srgbClr val="FFFFFF"/>
                  </a:solidFill>
                </a:defRPr>
              </a:pPr>
            </a:p>
          </p:txBody>
        </p:sp>
        <p:sp>
          <p:nvSpPr>
            <p:cNvPr id="238" name="Straight Connector 52"/>
            <p:cNvSpPr/>
            <p:nvPr/>
          </p:nvSpPr>
          <p:spPr>
            <a:xfrm>
              <a:off x="-1" y="3356321"/>
              <a:ext cx="9334514" cy="3255961"/>
            </a:xfrm>
            <a:prstGeom prst="line">
              <a:avLst/>
            </a:prstGeom>
            <a:noFill/>
            <a:ln w="38100" cap="flat">
              <a:solidFill>
                <a:schemeClr val="accent6"/>
              </a:solidFill>
              <a:prstDash val="solid"/>
              <a:round/>
            </a:ln>
            <a:effectLst/>
          </p:spPr>
          <p:txBody>
            <a:bodyPr wrap="square" lIns="45719" tIns="45719" rIns="45719" bIns="45719" numCol="1" anchor="t">
              <a:noAutofit/>
            </a:bodyPr>
            <a:lstStyle/>
            <a:p>
              <a:pPr defTabSz="914400">
                <a:defRPr sz="1800"/>
              </a:pPr>
            </a:p>
          </p:txBody>
        </p:sp>
        <p:sp>
          <p:nvSpPr>
            <p:cNvPr id="239" name="Straight Connector 54"/>
            <p:cNvSpPr/>
            <p:nvPr/>
          </p:nvSpPr>
          <p:spPr>
            <a:xfrm>
              <a:off x="4475095" y="-1"/>
              <a:ext cx="5866314" cy="5876385"/>
            </a:xfrm>
            <a:prstGeom prst="line">
              <a:avLst/>
            </a:prstGeom>
            <a:noFill/>
            <a:ln w="38100" cap="flat">
              <a:solidFill>
                <a:schemeClr val="accent6"/>
              </a:solidFill>
              <a:prstDash val="solid"/>
              <a:round/>
            </a:ln>
            <a:effectLst/>
          </p:spPr>
          <p:txBody>
            <a:bodyPr wrap="square" lIns="45719" tIns="45719" rIns="45719" bIns="45719" numCol="1" anchor="t">
              <a:noAutofit/>
            </a:bodyPr>
            <a:lstStyle/>
            <a:p>
              <a:pPr defTabSz="914400">
                <a:defRPr sz="1800"/>
              </a:pPr>
            </a:p>
          </p:txBody>
        </p:sp>
      </p:grpSp>
      <p:sp>
        <p:nvSpPr>
          <p:cNvPr id="243" name="Connection Line"/>
          <p:cNvSpPr/>
          <p:nvPr/>
        </p:nvSpPr>
        <p:spPr>
          <a:xfrm>
            <a:off x="14734255" y="8141699"/>
            <a:ext cx="5653276" cy="2624574"/>
          </a:xfrm>
          <a:custGeom>
            <a:avLst/>
            <a:gdLst/>
            <a:ahLst/>
            <a:cxnLst>
              <a:cxn ang="0">
                <a:pos x="wd2" y="hd2"/>
              </a:cxn>
              <a:cxn ang="5400000">
                <a:pos x="wd2" y="hd2"/>
              </a:cxn>
              <a:cxn ang="10800000">
                <a:pos x="wd2" y="hd2"/>
              </a:cxn>
              <a:cxn ang="16200000">
                <a:pos x="wd2" y="hd2"/>
              </a:cxn>
            </a:cxnLst>
            <a:rect l="0" t="0" r="r" b="b"/>
            <a:pathLst>
              <a:path w="20867" h="20957" fill="norm" stroke="1" extrusionOk="0">
                <a:moveTo>
                  <a:pt x="0" y="20910"/>
                </a:moveTo>
                <a:cubicBezTo>
                  <a:pt x="14665" y="21600"/>
                  <a:pt x="21600" y="14630"/>
                  <a:pt x="20806" y="0"/>
                </a:cubicBezTo>
              </a:path>
            </a:pathLst>
          </a:custGeom>
          <a:ln w="152400">
            <a:solidFill>
              <a:srgbClr val="FFFFFF"/>
            </a:solidFill>
            <a:tailEnd type="triangle"/>
          </a:ln>
          <a:effectLst>
            <a:outerShdw sx="100000" sy="100000" kx="0" ky="0" algn="b" rotWithShape="0" blurRad="152400" dist="101600" dir="5400000">
              <a:srgbClr val="4E3B30">
                <a:alpha val="60000"/>
              </a:srgbClr>
            </a:outerShdw>
          </a:effectLst>
        </p:spPr>
        <p:txBody>
          <a:bodyPr/>
          <a:lstStyle/>
          <a:p>
            <a:pPr/>
          </a:p>
        </p:txBody>
      </p:sp>
      <p:sp>
        <p:nvSpPr>
          <p:cNvPr id="242" name="non-linear fit"/>
          <p:cNvSpPr txBox="1"/>
          <p:nvPr/>
        </p:nvSpPr>
        <p:spPr>
          <a:xfrm>
            <a:off x="17241168" y="10719567"/>
            <a:ext cx="3608071" cy="8636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solidFill>
                  <a:srgbClr val="FFFFFF"/>
                </a:solidFill>
                <a:latin typeface="Helvetica Light"/>
                <a:ea typeface="Helvetica Light"/>
                <a:cs typeface="Helvetica Light"/>
                <a:sym typeface="Helvetica Light"/>
              </a:defRPr>
            </a:lvl1pPr>
          </a:lstStyle>
          <a:p>
            <a:pPr/>
            <a:r>
              <a:t>non-linear fit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3"/>
                                        </p:tgtEl>
                                        <p:attrNameLst>
                                          <p:attrName>style.visibility</p:attrName>
                                        </p:attrNameLst>
                                      </p:cBhvr>
                                      <p:to>
                                        <p:strVal val="visible"/>
                                      </p:to>
                                    </p:set>
                                    <p:animEffect filter="fade" transition="in">
                                      <p:cBhvr>
                                        <p:cTn id="7" dur="1000"/>
                                        <p:tgtEl>
                                          <p:spTgt spid="24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42"/>
                                        </p:tgtEl>
                                        <p:attrNameLst>
                                          <p:attrName>style.visibility</p:attrName>
                                        </p:attrNameLst>
                                      </p:cBhvr>
                                      <p:to>
                                        <p:strVal val="visible"/>
                                      </p:to>
                                    </p:set>
                                    <p:animEffect filter="fade" transition="in">
                                      <p:cBhvr>
                                        <p:cTn id="11" dur="1000"/>
                                        <p:tgtEl>
                                          <p:spTgt spid="242"/>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234"/>
                                        </p:tgtEl>
                                        <p:attrNameLst>
                                          <p:attrName>style.visibility</p:attrName>
                                        </p:attrNameLst>
                                      </p:cBhvr>
                                      <p:to>
                                        <p:strVal val="visible"/>
                                      </p:to>
                                    </p:set>
                                    <p:animEffect filter="fade" transition="in">
                                      <p:cBhvr>
                                        <p:cTn id="15" dur="1000"/>
                                        <p:tgtEl>
                                          <p:spTgt spid="23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4" fill="hold">
                                  <p:stCondLst>
                                    <p:cond delay="0"/>
                                  </p:stCondLst>
                                  <p:iterate type="el" backwards="0">
                                    <p:tmAbs val="0"/>
                                  </p:iterate>
                                  <p:childTnLst>
                                    <p:set>
                                      <p:cBhvr>
                                        <p:cTn id="19" fill="hold"/>
                                        <p:tgtEl>
                                          <p:spTgt spid="240"/>
                                        </p:tgtEl>
                                        <p:attrNameLst>
                                          <p:attrName>style.visibility</p:attrName>
                                        </p:attrNameLst>
                                      </p:cBhvr>
                                      <p:to>
                                        <p:strVal val="visible"/>
                                      </p:to>
                                    </p:set>
                                    <p:animEffect filter="fade" transition="in">
                                      <p:cBhvr>
                                        <p:cTn id="20" dur="250"/>
                                        <p:tgtEl>
                                          <p:spTgt spid="240"/>
                                        </p:tgtEl>
                                      </p:cBhvr>
                                    </p:animEffect>
                                  </p:childTnLst>
                                </p:cTn>
                              </p:par>
                            </p:childTnLst>
                          </p:cTn>
                        </p:par>
                        <p:par>
                          <p:cTn id="21" fill="hold">
                            <p:stCondLst>
                              <p:cond delay="250"/>
                            </p:stCondLst>
                            <p:childTnLst>
                              <p:par>
                                <p:cTn id="22" presetClass="entr" nodeType="afterEffect" presetID="10" grpId="5" fill="hold">
                                  <p:stCondLst>
                                    <p:cond delay="0"/>
                                  </p:stCondLst>
                                  <p:iterate type="el" backwards="0">
                                    <p:tmAbs val="0"/>
                                  </p:iterate>
                                  <p:childTnLst>
                                    <p:set>
                                      <p:cBhvr>
                                        <p:cTn id="23" fill="hold"/>
                                        <p:tgtEl>
                                          <p:spTgt spid="230"/>
                                        </p:tgtEl>
                                        <p:attrNameLst>
                                          <p:attrName>style.visibility</p:attrName>
                                        </p:attrNameLst>
                                      </p:cBhvr>
                                      <p:to>
                                        <p:strVal val="visible"/>
                                      </p:to>
                                    </p:set>
                                    <p:animEffect filter="fade" transition="in">
                                      <p:cBhvr>
                                        <p:cTn id="24" dur="1000"/>
                                        <p:tgtEl>
                                          <p:spTgt spid="230"/>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233"/>
                                        </p:tgtEl>
                                        <p:attrNameLst>
                                          <p:attrName>style.visibility</p:attrName>
                                        </p:attrNameLst>
                                      </p:cBhvr>
                                      <p:to>
                                        <p:strVal val="visible"/>
                                      </p:to>
                                    </p:set>
                                    <p:animEffect filter="fade" transition="in">
                                      <p:cBhvr>
                                        <p:cTn id="29"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6"/>
      <p:bldP build="whole" bldLvl="1" animBg="1" rev="0" advAuto="0" spid="242" grpId="2"/>
      <p:bldP build="whole" bldLvl="1" animBg="1" rev="0" advAuto="0" spid="243" grpId="1"/>
      <p:bldP build="whole" bldLvl="1" animBg="1" rev="0" advAuto="0" spid="240" grpId="4"/>
      <p:bldP build="whole" bldLvl="1" animBg="1" rev="0" advAuto="0" spid="230" grpId="5"/>
      <p:bldP build="whole" bldLvl="1" animBg="1" rev="0" advAuto="0" spid="234"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7" name="Illumination capture and estimation"/>
          <p:cNvSpPr txBox="1"/>
          <p:nvPr>
            <p:ph type="title"/>
          </p:nvPr>
        </p:nvSpPr>
        <p:spPr>
          <a:prstGeom prst="rect">
            <a:avLst/>
          </a:prstGeom>
        </p:spPr>
        <p:txBody>
          <a:bodyPr lIns="38100" tIns="38100" rIns="38100" bIns="38100"/>
          <a:lstStyle/>
          <a:p>
            <a:pPr/>
            <a:r>
              <a:t>Illumination capture and estimation</a:t>
            </a:r>
          </a:p>
        </p:txBody>
      </p:sp>
      <p:sp>
        <p:nvSpPr>
          <p:cNvPr id="248" name="Slide Number"/>
          <p:cNvSpPr txBox="1"/>
          <p:nvPr>
            <p:ph type="sldNum" sz="quarter" idx="2"/>
          </p:nvPr>
        </p:nvSpPr>
        <p:spPr>
          <a:xfrm>
            <a:off x="12063896" y="12919073"/>
            <a:ext cx="275258" cy="406401"/>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2200"/>
            </a:lvl1pPr>
          </a:lstStyle>
          <a:p>
            <a:pPr/>
            <a:fld id="{86CB4B4D-7CA3-9044-876B-883B54F8677D}" type="slidenum"/>
          </a:p>
        </p:txBody>
      </p:sp>
      <p:pic>
        <p:nvPicPr>
          <p:cNvPr id="249" name="Image" descr="Image"/>
          <p:cNvPicPr>
            <a:picLocks noChangeAspect="1"/>
          </p:cNvPicPr>
          <p:nvPr/>
        </p:nvPicPr>
        <p:blipFill>
          <a:blip r:embed="rId3">
            <a:extLst/>
          </a:blip>
          <a:stretch>
            <a:fillRect/>
          </a:stretch>
        </p:blipFill>
        <p:spPr>
          <a:xfrm>
            <a:off x="583494" y="2993058"/>
            <a:ext cx="10160654" cy="7278439"/>
          </a:xfrm>
          <a:prstGeom prst="rect">
            <a:avLst/>
          </a:prstGeom>
          <a:ln w="12700">
            <a:miter lim="400000"/>
          </a:ln>
        </p:spPr>
      </p:pic>
      <p:sp>
        <p:nvSpPr>
          <p:cNvPr id="250" name="Parametric sky model…"/>
          <p:cNvSpPr txBox="1"/>
          <p:nvPr/>
        </p:nvSpPr>
        <p:spPr>
          <a:xfrm>
            <a:off x="2537081" y="10238494"/>
            <a:ext cx="6253481" cy="13970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a:solidFill>
                  <a:srgbClr val="FFFFFF"/>
                </a:solidFill>
                <a:latin typeface="Helvetica Light"/>
                <a:ea typeface="Helvetica Light"/>
                <a:cs typeface="Helvetica Light"/>
                <a:sym typeface="Helvetica Light"/>
              </a:defRPr>
            </a:pPr>
            <a:r>
              <a:t>Parametric sky model</a:t>
            </a:r>
          </a:p>
          <a:p>
            <a:pPr algn="ctr" defTabSz="825500">
              <a:defRPr sz="3500">
                <a:solidFill>
                  <a:srgbClr val="FFFFFF"/>
                </a:solidFill>
                <a:latin typeface="Helvetica Light"/>
                <a:ea typeface="Helvetica Light"/>
                <a:cs typeface="Helvetica Light"/>
                <a:sym typeface="Helvetica Light"/>
              </a:defRPr>
            </a:pPr>
            <a:r>
              <a:t>[Hold-Geoffroy et al ’17]</a:t>
            </a:r>
          </a:p>
        </p:txBody>
      </p:sp>
      <p:sp>
        <p:nvSpPr>
          <p:cNvPr id="251" name="Line"/>
          <p:cNvSpPr/>
          <p:nvPr/>
        </p:nvSpPr>
        <p:spPr>
          <a:xfrm>
            <a:off x="1839208" y="10743159"/>
            <a:ext cx="7649226" cy="1"/>
          </a:xfrm>
          <a:prstGeom prst="line">
            <a:avLst/>
          </a:prstGeom>
          <a:ln w="152400">
            <a:solidFill>
              <a:srgbClr val="D45954"/>
            </a:solidFill>
            <a:miter lim="400000"/>
          </a:ln>
        </p:spPr>
        <p:txBody>
          <a:bodyPr lIns="50800" tIns="50800" rIns="50800" bIns="50800" anchor="ctr"/>
          <a:lstStyle/>
          <a:p>
            <a:pPr algn="ctr" defTabSz="825500">
              <a:defRPr>
                <a:solidFill>
                  <a:srgbClr val="FFFFFF"/>
                </a:solidFill>
                <a:latin typeface="Helvetica Light"/>
                <a:ea typeface="Helvetica Light"/>
                <a:cs typeface="Helvetica Light"/>
                <a:sym typeface="Helvetica Light"/>
              </a:defRPr>
            </a:pPr>
          </a:p>
        </p:txBody>
      </p:sp>
      <p:sp>
        <p:nvSpPr>
          <p:cNvPr id="252" name="Line"/>
          <p:cNvSpPr/>
          <p:nvPr/>
        </p:nvSpPr>
        <p:spPr>
          <a:xfrm>
            <a:off x="11344302" y="6858000"/>
            <a:ext cx="1695395" cy="0"/>
          </a:xfrm>
          <a:prstGeom prst="line">
            <a:avLst/>
          </a:prstGeom>
          <a:ln w="152400">
            <a:solidFill>
              <a:srgbClr val="FFFFFF"/>
            </a:solidFill>
            <a:tailEnd type="triangle"/>
          </a:ln>
          <a:effectLst>
            <a:outerShdw sx="100000" sy="100000" kx="0" ky="0" algn="b" rotWithShape="0" blurRad="152400" dist="101600" dir="5400000">
              <a:srgbClr val="4E3B30">
                <a:alpha val="60000"/>
              </a:srgbClr>
            </a:outerShdw>
          </a:effectLst>
        </p:spPr>
        <p:txBody>
          <a:bodyPr tIns="91439" bIns="91439"/>
          <a:lstStyle/>
          <a:p>
            <a:pPr/>
          </a:p>
        </p:txBody>
      </p:sp>
      <p:grpSp>
        <p:nvGrpSpPr>
          <p:cNvPr id="259" name="Group"/>
          <p:cNvGrpSpPr/>
          <p:nvPr/>
        </p:nvGrpSpPr>
        <p:grpSpPr>
          <a:xfrm>
            <a:off x="13670864" y="2984819"/>
            <a:ext cx="10160655" cy="8642437"/>
            <a:chOff x="0" y="0"/>
            <a:chExt cx="10160653" cy="8642435"/>
          </a:xfrm>
        </p:grpSpPr>
        <p:pic>
          <p:nvPicPr>
            <p:cNvPr id="253" name="Image" descr="Image"/>
            <p:cNvPicPr>
              <a:picLocks noChangeAspect="1"/>
            </p:cNvPicPr>
            <p:nvPr/>
          </p:nvPicPr>
          <p:blipFill>
            <a:blip r:embed="rId3">
              <a:extLst/>
            </a:blip>
            <a:stretch>
              <a:fillRect/>
            </a:stretch>
          </p:blipFill>
          <p:spPr>
            <a:xfrm>
              <a:off x="0" y="0"/>
              <a:ext cx="10160654" cy="7278438"/>
            </a:xfrm>
            <a:prstGeom prst="rect">
              <a:avLst/>
            </a:prstGeom>
            <a:ln w="12700" cap="flat">
              <a:noFill/>
              <a:miter lim="400000"/>
            </a:ln>
            <a:effectLst/>
          </p:spPr>
        </p:pic>
        <p:sp>
          <p:nvSpPr>
            <p:cNvPr id="254" name="Learned sky model (ours)…"/>
            <p:cNvSpPr txBox="1"/>
            <p:nvPr/>
          </p:nvSpPr>
          <p:spPr>
            <a:xfrm>
              <a:off x="1383039" y="7245435"/>
              <a:ext cx="7394576" cy="139700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5000">
                  <a:solidFill>
                    <a:srgbClr val="FFFFFF"/>
                  </a:solidFill>
                  <a:latin typeface="Helvetica Light"/>
                  <a:ea typeface="Helvetica Light"/>
                  <a:cs typeface="Helvetica Light"/>
                  <a:sym typeface="Helvetica Light"/>
                </a:defRPr>
              </a:pPr>
              <a:r>
                <a:t>Learned sky model (ours)</a:t>
              </a:r>
            </a:p>
            <a:p>
              <a:pPr algn="ctr" defTabSz="825500">
                <a:defRPr sz="3500">
                  <a:solidFill>
                    <a:srgbClr val="FFFFFF"/>
                  </a:solidFill>
                  <a:latin typeface="Helvetica Light"/>
                  <a:ea typeface="Helvetica Light"/>
                  <a:cs typeface="Helvetica Light"/>
                  <a:sym typeface="Helvetica Light"/>
                </a:defRPr>
              </a:pPr>
              <a:r>
                <a:t>[Hold-Geoffroy et al ’19]</a:t>
              </a:r>
            </a:p>
          </p:txBody>
        </p:sp>
        <p:grpSp>
          <p:nvGrpSpPr>
            <p:cNvPr id="257" name="Group"/>
            <p:cNvGrpSpPr/>
            <p:nvPr/>
          </p:nvGrpSpPr>
          <p:grpSpPr>
            <a:xfrm>
              <a:off x="5825201" y="4483253"/>
              <a:ext cx="4288619" cy="1285587"/>
              <a:chOff x="0" y="0"/>
              <a:chExt cx="4288618" cy="1285585"/>
            </a:xfrm>
          </p:grpSpPr>
          <p:pic>
            <p:nvPicPr>
              <p:cNvPr id="255" name="Picture 5" descr="Picture 5"/>
              <p:cNvPicPr>
                <a:picLocks noChangeAspect="1"/>
              </p:cNvPicPr>
              <p:nvPr/>
            </p:nvPicPr>
            <p:blipFill>
              <a:blip r:embed="rId4">
                <a:extLst/>
              </a:blip>
              <a:srcRect l="59830" t="16709" r="15733" b="75324"/>
              <a:stretch>
                <a:fillRect/>
              </a:stretch>
            </p:blipFill>
            <p:spPr>
              <a:xfrm>
                <a:off x="0" y="0"/>
                <a:ext cx="3123690" cy="1285586"/>
              </a:xfrm>
              <a:prstGeom prst="rect">
                <a:avLst/>
              </a:prstGeom>
              <a:ln w="12700" cap="flat">
                <a:noFill/>
                <a:miter lim="400000"/>
              </a:ln>
              <a:effectLst/>
            </p:spPr>
          </p:pic>
          <p:pic>
            <p:nvPicPr>
              <p:cNvPr id="256" name="Picture 5" descr="Picture 5"/>
              <p:cNvPicPr>
                <a:picLocks noChangeAspect="1"/>
              </p:cNvPicPr>
              <p:nvPr/>
            </p:nvPicPr>
            <p:blipFill>
              <a:blip r:embed="rId4">
                <a:extLst/>
              </a:blip>
              <a:srcRect l="45197" t="16856" r="45197" b="75177"/>
              <a:stretch>
                <a:fillRect/>
              </a:stretch>
            </p:blipFill>
            <p:spPr>
              <a:xfrm>
                <a:off x="3060736" y="0"/>
                <a:ext cx="1227883" cy="1285586"/>
              </a:xfrm>
              <a:prstGeom prst="rect">
                <a:avLst/>
              </a:prstGeom>
              <a:ln w="12700" cap="flat">
                <a:noFill/>
                <a:miter lim="400000"/>
              </a:ln>
              <a:effectLst/>
            </p:spPr>
          </p:pic>
        </p:grpSp>
        <p:sp>
          <p:nvSpPr>
            <p:cNvPr id="258" name="Learned sky model"/>
            <p:cNvSpPr/>
            <p:nvPr/>
          </p:nvSpPr>
          <p:spPr>
            <a:xfrm>
              <a:off x="6127101" y="2702009"/>
              <a:ext cx="3797463" cy="819717"/>
            </a:xfrm>
            <a:prstGeom prst="roundRect">
              <a:avLst>
                <a:gd name="adj" fmla="val 20686"/>
              </a:avLst>
            </a:prstGeom>
            <a:solidFill>
              <a:srgbClr val="FFFFFF"/>
            </a:solidFill>
            <a:ln w="254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sz="3200"/>
              </a:lvl1pPr>
            </a:lstStyle>
            <a:p>
              <a:pPr/>
              <a:r>
                <a:t>Learned sky model</a:t>
              </a:r>
            </a:p>
          </p:txBody>
        </p:sp>
      </p:grpSp>
      <p:sp>
        <p:nvSpPr>
          <p:cNvPr id="260" name="Works only on sunny days"/>
          <p:cNvSpPr txBox="1"/>
          <p:nvPr/>
        </p:nvSpPr>
        <p:spPr>
          <a:xfrm rot="18900000">
            <a:off x="2065663" y="6024530"/>
            <a:ext cx="7907854" cy="919481"/>
          </a:xfrm>
          <a:prstGeom prst="rect">
            <a:avLst/>
          </a:prstGeom>
          <a:solidFill>
            <a:srgbClr val="FFFFFF"/>
          </a:solidFill>
          <a:ln w="25400">
            <a:miter lim="400000"/>
          </a:ln>
          <a:effectLst>
            <a:outerShdw sx="100000" sy="100000" kx="0" ky="0" algn="b" rotWithShape="0" blurRad="469900" dist="0" dir="5400000">
              <a:srgbClr val="4E3B30"/>
            </a:outerShdw>
          </a:effectLst>
          <a:extLst>
            <a:ext uri="{C572A759-6A51-4108-AA02-DFA0A04FC94B}">
              <ma14:wrappingTextBoxFlag xmlns:ma14="http://schemas.microsoft.com/office/mac/drawingml/2011/main" val="1"/>
            </a:ext>
          </a:extLst>
        </p:spPr>
        <p:txBody>
          <a:bodyPr wrap="none" tIns="91439" bIns="91439">
            <a:spAutoFit/>
          </a:bodyPr>
          <a:lstStyle>
            <a:lvl1pPr>
              <a:defRPr b="1" sz="4800">
                <a:solidFill>
                  <a:schemeClr val="accent6">
                    <a:lumOff val="12500"/>
                  </a:schemeClr>
                </a:solidFill>
              </a:defRPr>
            </a:lvl1pPr>
          </a:lstStyle>
          <a:p>
            <a:pPr/>
            <a:r>
              <a:t>Works only on sunny days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fade" transition="in">
                                      <p:cBhvr>
                                        <p:cTn id="7" dur="1000"/>
                                        <p:tgtEl>
                                          <p:spTgt spid="251"/>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52"/>
                                        </p:tgtEl>
                                        <p:attrNameLst>
                                          <p:attrName>style.visibility</p:attrName>
                                        </p:attrNameLst>
                                      </p:cBhvr>
                                      <p:to>
                                        <p:strVal val="visible"/>
                                      </p:to>
                                    </p:set>
                                    <p:animEffect filter="fade" transition="in">
                                      <p:cBhvr>
                                        <p:cTn id="11" dur="1000"/>
                                        <p:tgtEl>
                                          <p:spTgt spid="252"/>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259"/>
                                        </p:tgtEl>
                                        <p:attrNameLst>
                                          <p:attrName>style.visibility</p:attrName>
                                        </p:attrNameLst>
                                      </p:cBhvr>
                                      <p:to>
                                        <p:strVal val="visible"/>
                                      </p:to>
                                    </p:set>
                                    <p:animEffect filter="fade" transition="in">
                                      <p:cBhvr>
                                        <p:cTn id="15" dur="1000"/>
                                        <p:tgtEl>
                                          <p:spTgt spid="259"/>
                                        </p:tgtEl>
                                      </p:cBhvr>
                                    </p:animEffect>
                                  </p:childTnLst>
                                </p:cTn>
                              </p:par>
                            </p:childTnLst>
                          </p:cTn>
                        </p:par>
                        <p:par>
                          <p:cTn id="16" fill="hold">
                            <p:stCondLst>
                              <p:cond delay="3000"/>
                            </p:stCondLst>
                            <p:childTnLst>
                              <p:par>
                                <p:cTn id="17" presetClass="entr" nodeType="afterEffect" presetID="10" grpId="4" fill="hold">
                                  <p:stCondLst>
                                    <p:cond delay="0"/>
                                  </p:stCondLst>
                                  <p:iterate type="el" backwards="0">
                                    <p:tmAbs val="0"/>
                                  </p:iterate>
                                  <p:childTnLst>
                                    <p:set>
                                      <p:cBhvr>
                                        <p:cTn id="18" fill="hold"/>
                                        <p:tgtEl>
                                          <p:spTgt spid="260"/>
                                        </p:tgtEl>
                                        <p:attrNameLst>
                                          <p:attrName>style.visibility</p:attrName>
                                        </p:attrNameLst>
                                      </p:cBhvr>
                                      <p:to>
                                        <p:strVal val="visible"/>
                                      </p:to>
                                    </p:set>
                                    <p:animEffect filter="fade" transition="in">
                                      <p:cBhvr>
                                        <p:cTn id="19"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4"/>
      <p:bldP build="whole" bldLvl="1" animBg="1" rev="0" advAuto="0" spid="259" grpId="3"/>
      <p:bldP build="whole" bldLvl="1" animBg="1" rev="0" advAuto="0" spid="251" grpId="1"/>
      <p:bldP build="whole" bldLvl="1" animBg="1" rev="0" advAuto="0" spid="252"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Diversity of sky model"/>
          <p:cNvSpPr txBox="1"/>
          <p:nvPr>
            <p:ph type="title"/>
          </p:nvPr>
        </p:nvSpPr>
        <p:spPr>
          <a:prstGeom prst="rect">
            <a:avLst/>
          </a:prstGeom>
        </p:spPr>
        <p:txBody>
          <a:bodyPr/>
          <a:lstStyle/>
          <a:p>
            <a:pPr/>
            <a:r>
              <a:t>Diversity of sky model</a:t>
            </a:r>
          </a:p>
        </p:txBody>
      </p:sp>
      <p:sp>
        <p:nvSpPr>
          <p:cNvPr id="265" name="Slide Number"/>
          <p:cNvSpPr txBox="1"/>
          <p:nvPr>
            <p:ph type="sldNum" sz="quarter" idx="2"/>
          </p:nvPr>
        </p:nvSpPr>
        <p:spPr>
          <a:xfrm>
            <a:off x="12029841" y="12892795"/>
            <a:ext cx="343368"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71" name="Group"/>
          <p:cNvGrpSpPr/>
          <p:nvPr/>
        </p:nvGrpSpPr>
        <p:grpSpPr>
          <a:xfrm>
            <a:off x="2652848" y="2896682"/>
            <a:ext cx="7875936" cy="9825249"/>
            <a:chOff x="0" y="0"/>
            <a:chExt cx="7875934" cy="9825248"/>
          </a:xfrm>
        </p:grpSpPr>
        <p:pic>
          <p:nvPicPr>
            <p:cNvPr id="266" name="Image" descr="Image"/>
            <p:cNvPicPr>
              <a:picLocks noChangeAspect="1"/>
            </p:cNvPicPr>
            <p:nvPr/>
          </p:nvPicPr>
          <p:blipFill>
            <a:blip r:embed="rId3">
              <a:extLst/>
            </a:blip>
            <a:stretch>
              <a:fillRect/>
            </a:stretch>
          </p:blipFill>
          <p:spPr>
            <a:xfrm>
              <a:off x="0" y="0"/>
              <a:ext cx="7875935" cy="1968979"/>
            </a:xfrm>
            <a:prstGeom prst="rect">
              <a:avLst/>
            </a:prstGeom>
            <a:ln w="12700" cap="flat">
              <a:noFill/>
              <a:miter lim="400000"/>
            </a:ln>
            <a:effectLst/>
          </p:spPr>
        </p:pic>
        <p:pic>
          <p:nvPicPr>
            <p:cNvPr id="267" name="Image" descr="Image"/>
            <p:cNvPicPr>
              <a:picLocks noChangeAspect="1"/>
            </p:cNvPicPr>
            <p:nvPr/>
          </p:nvPicPr>
          <p:blipFill>
            <a:blip r:embed="rId4">
              <a:extLst/>
            </a:blip>
            <a:stretch>
              <a:fillRect/>
            </a:stretch>
          </p:blipFill>
          <p:spPr>
            <a:xfrm>
              <a:off x="0" y="1981536"/>
              <a:ext cx="7875935" cy="1968980"/>
            </a:xfrm>
            <a:prstGeom prst="rect">
              <a:avLst/>
            </a:prstGeom>
            <a:ln w="12700" cap="flat">
              <a:noFill/>
              <a:miter lim="400000"/>
            </a:ln>
            <a:effectLst/>
          </p:spPr>
        </p:pic>
        <p:pic>
          <p:nvPicPr>
            <p:cNvPr id="268" name="Image" descr="Image"/>
            <p:cNvPicPr>
              <a:picLocks noChangeAspect="1"/>
            </p:cNvPicPr>
            <p:nvPr/>
          </p:nvPicPr>
          <p:blipFill>
            <a:blip r:embed="rId5">
              <a:extLst/>
            </a:blip>
            <a:stretch>
              <a:fillRect/>
            </a:stretch>
          </p:blipFill>
          <p:spPr>
            <a:xfrm>
              <a:off x="1071" y="3947657"/>
              <a:ext cx="7873793" cy="1968446"/>
            </a:xfrm>
            <a:prstGeom prst="rect">
              <a:avLst/>
            </a:prstGeom>
            <a:ln w="12700" cap="flat">
              <a:noFill/>
              <a:miter lim="400000"/>
            </a:ln>
            <a:effectLst/>
          </p:spPr>
        </p:pic>
        <p:pic>
          <p:nvPicPr>
            <p:cNvPr id="269" name="Image" descr="Image"/>
            <p:cNvPicPr>
              <a:picLocks noChangeAspect="1"/>
            </p:cNvPicPr>
            <p:nvPr/>
          </p:nvPicPr>
          <p:blipFill>
            <a:blip r:embed="rId6">
              <a:extLst/>
            </a:blip>
            <a:stretch>
              <a:fillRect/>
            </a:stretch>
          </p:blipFill>
          <p:spPr>
            <a:xfrm>
              <a:off x="1071" y="5893551"/>
              <a:ext cx="7873793" cy="1968446"/>
            </a:xfrm>
            <a:prstGeom prst="rect">
              <a:avLst/>
            </a:prstGeom>
            <a:ln w="12700" cap="flat">
              <a:noFill/>
              <a:miter lim="400000"/>
            </a:ln>
            <a:effectLst/>
          </p:spPr>
        </p:pic>
        <p:pic>
          <p:nvPicPr>
            <p:cNvPr id="270" name="Image" descr="Image"/>
            <p:cNvPicPr>
              <a:picLocks noChangeAspect="1"/>
            </p:cNvPicPr>
            <p:nvPr/>
          </p:nvPicPr>
          <p:blipFill>
            <a:blip r:embed="rId7">
              <a:extLst/>
            </a:blip>
            <a:stretch>
              <a:fillRect/>
            </a:stretch>
          </p:blipFill>
          <p:spPr>
            <a:xfrm>
              <a:off x="824" y="7856682"/>
              <a:ext cx="7874287" cy="1968567"/>
            </a:xfrm>
            <a:prstGeom prst="rect">
              <a:avLst/>
            </a:prstGeom>
            <a:ln w="12700" cap="flat">
              <a:noFill/>
              <a:miter lim="400000"/>
            </a:ln>
            <a:effectLst/>
          </p:spPr>
        </p:pic>
      </p:grpSp>
      <p:grpSp>
        <p:nvGrpSpPr>
          <p:cNvPr id="279" name="Group"/>
          <p:cNvGrpSpPr/>
          <p:nvPr/>
        </p:nvGrpSpPr>
        <p:grpSpPr>
          <a:xfrm>
            <a:off x="12924276" y="2045150"/>
            <a:ext cx="9293240" cy="10726063"/>
            <a:chOff x="0" y="0"/>
            <a:chExt cx="9293239" cy="10726062"/>
          </a:xfrm>
        </p:grpSpPr>
        <p:grpSp>
          <p:nvGrpSpPr>
            <p:cNvPr id="277" name="Group"/>
            <p:cNvGrpSpPr/>
            <p:nvPr/>
          </p:nvGrpSpPr>
          <p:grpSpPr>
            <a:xfrm>
              <a:off x="0" y="802248"/>
              <a:ext cx="9293240" cy="9923815"/>
              <a:chOff x="0" y="0"/>
              <a:chExt cx="9293239" cy="9923813"/>
            </a:xfrm>
          </p:grpSpPr>
          <p:pic>
            <p:nvPicPr>
              <p:cNvPr id="272" name="Image" descr="Image"/>
              <p:cNvPicPr>
                <a:picLocks noChangeAspect="1"/>
              </p:cNvPicPr>
              <p:nvPr/>
            </p:nvPicPr>
            <p:blipFill>
              <a:blip r:embed="rId8">
                <a:extLst/>
              </a:blip>
              <a:srcRect l="0" t="0" r="0" b="57919"/>
              <a:stretch>
                <a:fillRect/>
              </a:stretch>
            </p:blipFill>
            <p:spPr>
              <a:xfrm>
                <a:off x="0" y="0"/>
                <a:ext cx="9293240" cy="1955302"/>
              </a:xfrm>
              <a:prstGeom prst="rect">
                <a:avLst/>
              </a:prstGeom>
              <a:ln w="12700" cap="flat">
                <a:noFill/>
                <a:miter lim="400000"/>
              </a:ln>
              <a:effectLst/>
            </p:spPr>
          </p:pic>
          <p:pic>
            <p:nvPicPr>
              <p:cNvPr id="273" name="Image" descr="Image"/>
              <p:cNvPicPr>
                <a:picLocks noChangeAspect="1"/>
              </p:cNvPicPr>
              <p:nvPr/>
            </p:nvPicPr>
            <p:blipFill>
              <a:blip r:embed="rId9">
                <a:extLst/>
              </a:blip>
              <a:srcRect l="0" t="0" r="0" b="57280"/>
              <a:stretch>
                <a:fillRect/>
              </a:stretch>
            </p:blipFill>
            <p:spPr>
              <a:xfrm>
                <a:off x="0" y="1953050"/>
                <a:ext cx="9293240" cy="1985014"/>
              </a:xfrm>
              <a:prstGeom prst="rect">
                <a:avLst/>
              </a:prstGeom>
              <a:ln w="12700" cap="flat">
                <a:noFill/>
                <a:miter lim="400000"/>
              </a:ln>
              <a:effectLst/>
            </p:spPr>
          </p:pic>
          <p:pic>
            <p:nvPicPr>
              <p:cNvPr id="274" name="Image" descr="Image"/>
              <p:cNvPicPr>
                <a:picLocks noChangeAspect="1"/>
              </p:cNvPicPr>
              <p:nvPr/>
            </p:nvPicPr>
            <p:blipFill>
              <a:blip r:embed="rId10">
                <a:extLst/>
              </a:blip>
              <a:srcRect l="0" t="0" r="0" b="56819"/>
              <a:stretch>
                <a:fillRect/>
              </a:stretch>
            </p:blipFill>
            <p:spPr>
              <a:xfrm>
                <a:off x="0" y="5890113"/>
                <a:ext cx="9293240" cy="2006436"/>
              </a:xfrm>
              <a:prstGeom prst="rect">
                <a:avLst/>
              </a:prstGeom>
              <a:ln w="12700" cap="flat">
                <a:noFill/>
                <a:miter lim="400000"/>
              </a:ln>
              <a:effectLst/>
            </p:spPr>
          </p:pic>
          <p:pic>
            <p:nvPicPr>
              <p:cNvPr id="275" name="Image" descr="Image"/>
              <p:cNvPicPr>
                <a:picLocks noChangeAspect="1"/>
              </p:cNvPicPr>
              <p:nvPr/>
            </p:nvPicPr>
            <p:blipFill>
              <a:blip r:embed="rId11">
                <a:extLst/>
              </a:blip>
              <a:srcRect l="0" t="0" r="0" b="56960"/>
              <a:stretch>
                <a:fillRect/>
              </a:stretch>
            </p:blipFill>
            <p:spPr>
              <a:xfrm>
                <a:off x="0" y="3943509"/>
                <a:ext cx="9293240" cy="1999870"/>
              </a:xfrm>
              <a:prstGeom prst="rect">
                <a:avLst/>
              </a:prstGeom>
              <a:ln w="12700" cap="flat">
                <a:noFill/>
                <a:miter lim="400000"/>
              </a:ln>
              <a:effectLst/>
            </p:spPr>
          </p:pic>
          <p:pic>
            <p:nvPicPr>
              <p:cNvPr id="276" name="Image" descr="Image"/>
              <p:cNvPicPr>
                <a:picLocks noChangeAspect="1"/>
              </p:cNvPicPr>
              <p:nvPr/>
            </p:nvPicPr>
            <p:blipFill>
              <a:blip r:embed="rId12">
                <a:extLst/>
              </a:blip>
              <a:srcRect l="0" t="0" r="0" b="56302"/>
              <a:stretch>
                <a:fillRect/>
              </a:stretch>
            </p:blipFill>
            <p:spPr>
              <a:xfrm>
                <a:off x="0" y="7893370"/>
                <a:ext cx="9293240" cy="2030444"/>
              </a:xfrm>
              <a:prstGeom prst="rect">
                <a:avLst/>
              </a:prstGeom>
              <a:ln w="12700" cap="flat">
                <a:noFill/>
                <a:miter lim="400000"/>
              </a:ln>
              <a:effectLst/>
            </p:spPr>
          </p:pic>
        </p:grpSp>
        <p:sp>
          <p:nvSpPr>
            <p:cNvPr id="278" name="TextBox 10"/>
            <p:cNvSpPr txBox="1"/>
            <p:nvPr/>
          </p:nvSpPr>
          <p:spPr>
            <a:xfrm>
              <a:off x="1936864" y="0"/>
              <a:ext cx="5419512" cy="57404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4400">
                <a:defRPr sz="3200">
                  <a:solidFill>
                    <a:srgbClr val="FFFFFF"/>
                  </a:solidFill>
                </a:defRPr>
              </a:lvl1pPr>
            </a:lstStyle>
            <a:p>
              <a:pPr/>
              <a:r>
                <a:t>Real Life</a:t>
              </a:r>
            </a:p>
          </p:txBody>
        </p:sp>
      </p:grpSp>
      <p:sp>
        <p:nvSpPr>
          <p:cNvPr id="280" name="TextBox 10"/>
          <p:cNvSpPr txBox="1"/>
          <p:nvPr/>
        </p:nvSpPr>
        <p:spPr>
          <a:xfrm>
            <a:off x="3881060" y="2045150"/>
            <a:ext cx="5419512" cy="5740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3200">
                <a:solidFill>
                  <a:srgbClr val="FFFFFF"/>
                </a:solidFill>
              </a:defRPr>
            </a:lvl1pPr>
          </a:lstStyle>
          <a:p>
            <a:pPr/>
            <a:r>
              <a:t>Hošek-Wilkie Sky Model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9"/>
                                        </p:tgtEl>
                                        <p:attrNameLst>
                                          <p:attrName>style.visibility</p:attrName>
                                        </p:attrNameLst>
                                      </p:cBhvr>
                                      <p:to>
                                        <p:strVal val="visible"/>
                                      </p:to>
                                    </p:set>
                                    <p:animEffect filter="fade" transition="in">
                                      <p:cBhvr>
                                        <p:cTn id="7"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Expressiveness of sky model (Hold-Geoffroy et al. ’17)"/>
          <p:cNvSpPr txBox="1"/>
          <p:nvPr>
            <p:ph type="title"/>
          </p:nvPr>
        </p:nvSpPr>
        <p:spPr>
          <a:prstGeom prst="rect">
            <a:avLst/>
          </a:prstGeom>
        </p:spPr>
        <p:txBody>
          <a:bodyPr/>
          <a:lstStyle/>
          <a:p>
            <a:pPr/>
            <a:r>
              <a:t>Expressiveness of sky model (Hold-Geoffroy et al. ’17)</a:t>
            </a:r>
          </a:p>
        </p:txBody>
      </p:sp>
      <p:sp>
        <p:nvSpPr>
          <p:cNvPr id="285" name="Slide Number"/>
          <p:cNvSpPr txBox="1"/>
          <p:nvPr>
            <p:ph type="sldNum" sz="quarter" idx="2"/>
          </p:nvPr>
        </p:nvSpPr>
        <p:spPr>
          <a:xfrm>
            <a:off x="12029841" y="12892795"/>
            <a:ext cx="343368"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8" name="Group"/>
          <p:cNvGrpSpPr/>
          <p:nvPr/>
        </p:nvGrpSpPr>
        <p:grpSpPr>
          <a:xfrm>
            <a:off x="12538223" y="3231579"/>
            <a:ext cx="10084151" cy="8589408"/>
            <a:chOff x="0" y="0"/>
            <a:chExt cx="10084150" cy="8589407"/>
          </a:xfrm>
        </p:grpSpPr>
        <p:sp>
          <p:nvSpPr>
            <p:cNvPr id="286" name="TextBox 10"/>
            <p:cNvSpPr txBox="1"/>
            <p:nvPr/>
          </p:nvSpPr>
          <p:spPr>
            <a:xfrm>
              <a:off x="2322917" y="0"/>
              <a:ext cx="5419512" cy="72644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4400">
                <a:defRPr sz="4200">
                  <a:solidFill>
                    <a:srgbClr val="FFFFFF"/>
                  </a:solidFill>
                </a:defRPr>
              </a:lvl1pPr>
            </a:lstStyle>
            <a:p>
              <a:pPr/>
              <a:r>
                <a:t>Cloudy</a:t>
              </a:r>
            </a:p>
          </p:txBody>
        </p:sp>
        <p:pic>
          <p:nvPicPr>
            <p:cNvPr id="287" name="renders.pdf" descr="renders.pdf"/>
            <p:cNvPicPr>
              <a:picLocks noChangeAspect="1"/>
            </p:cNvPicPr>
            <p:nvPr/>
          </p:nvPicPr>
          <p:blipFill>
            <a:blip r:embed="rId3">
              <a:extLst/>
            </a:blip>
            <a:srcRect l="33607" t="75226" r="33607" b="0"/>
            <a:stretch>
              <a:fillRect/>
            </a:stretch>
          </p:blipFill>
          <p:spPr>
            <a:xfrm>
              <a:off x="0" y="969494"/>
              <a:ext cx="10084151" cy="7619914"/>
            </a:xfrm>
            <a:prstGeom prst="rect">
              <a:avLst/>
            </a:prstGeom>
            <a:ln w="12700" cap="flat">
              <a:noFill/>
              <a:miter lim="400000"/>
            </a:ln>
            <a:effectLst/>
          </p:spPr>
        </p:pic>
      </p:grpSp>
      <p:sp>
        <p:nvSpPr>
          <p:cNvPr id="289" name="TextBox 10"/>
          <p:cNvSpPr txBox="1"/>
          <p:nvPr/>
        </p:nvSpPr>
        <p:spPr>
          <a:xfrm>
            <a:off x="4122399" y="3231579"/>
            <a:ext cx="5419512" cy="726441"/>
          </a:xfrm>
          <a:prstGeom prst="rect">
            <a:avLst/>
          </a:prstGeom>
          <a:ln w="25400">
            <a:miter lim="400000"/>
          </a:ln>
          <a:extLst>
            <a:ext uri="{C572A759-6A51-4108-AA02-DFA0A04FC94B}">
              <ma14:wrappingTextBoxFlag xmlns:ma14="http://schemas.microsoft.com/office/mac/drawingml/2011/main" val="1"/>
            </a:ext>
          </a:extLst>
        </p:spPr>
        <p:txBody>
          <a:bodyPr lIns="45719" rIns="45719">
            <a:spAutoFit/>
          </a:bodyPr>
          <a:lstStyle>
            <a:lvl1pPr algn="ctr" defTabSz="914400">
              <a:defRPr sz="4200">
                <a:solidFill>
                  <a:srgbClr val="FFFFFF"/>
                </a:solidFill>
              </a:defRPr>
            </a:lvl1pPr>
          </a:lstStyle>
          <a:p>
            <a:pPr/>
            <a:r>
              <a:t>Sunny</a:t>
            </a:r>
          </a:p>
        </p:txBody>
      </p:sp>
      <p:pic>
        <p:nvPicPr>
          <p:cNvPr id="290" name="2_cvpr17.png" descr="2_cvpr17.png"/>
          <p:cNvPicPr>
            <a:picLocks noChangeAspect="1"/>
          </p:cNvPicPr>
          <p:nvPr/>
        </p:nvPicPr>
        <p:blipFill>
          <a:blip r:embed="rId4">
            <a:extLst/>
          </a:blip>
          <a:stretch>
            <a:fillRect/>
          </a:stretch>
        </p:blipFill>
        <p:spPr>
          <a:xfrm>
            <a:off x="1761580" y="4201074"/>
            <a:ext cx="10160001" cy="7620001"/>
          </a:xfrm>
          <a:prstGeom prst="rect">
            <a:avLst/>
          </a:prstGeom>
          <a:ln w="12700">
            <a:miter lim="400000"/>
          </a:ln>
        </p:spPr>
      </p:pic>
      <p:sp>
        <p:nvSpPr>
          <p:cNvPr id="291" name="Image taken from: All-Weather Deep Outdoor Lighting Estimation, J. Zhang, K. Sunkavalli, Y. Hold-Geoffroy,…"/>
          <p:cNvSpPr txBox="1"/>
          <p:nvPr/>
        </p:nvSpPr>
        <p:spPr>
          <a:xfrm>
            <a:off x="2123657" y="11833982"/>
            <a:ext cx="9826448" cy="5842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825500">
              <a:defRPr sz="1600">
                <a:solidFill>
                  <a:srgbClr val="FFFFFF"/>
                </a:solidFill>
                <a:latin typeface="Helvetica Light"/>
                <a:ea typeface="Helvetica Light"/>
                <a:cs typeface="Helvetica Light"/>
                <a:sym typeface="Helvetica Light"/>
              </a:defRPr>
            </a:pPr>
            <a:r>
              <a:t>Image taken from: All-Weather Deep Outdoor Lighting Estimation, J. Zhang, K. Sunkavalli, Y. Hold-Geoffroy,</a:t>
            </a:r>
          </a:p>
          <a:p>
            <a:pPr algn="r" defTabSz="825500">
              <a:defRPr sz="1600">
                <a:solidFill>
                  <a:srgbClr val="FFFFFF"/>
                </a:solidFill>
                <a:latin typeface="Helvetica Light"/>
                <a:ea typeface="Helvetica Light"/>
                <a:cs typeface="Helvetica Light"/>
                <a:sym typeface="Helvetica Light"/>
              </a:defRPr>
            </a:pPr>
            <a:r>
              <a:t>S. Hadap, J. Eisenman, and J.-F. Lalonde, CVPR’19</a:t>
            </a:r>
          </a:p>
        </p:txBody>
      </p:sp>
      <p:grpSp>
        <p:nvGrpSpPr>
          <p:cNvPr id="296" name="Group"/>
          <p:cNvGrpSpPr/>
          <p:nvPr/>
        </p:nvGrpSpPr>
        <p:grpSpPr>
          <a:xfrm>
            <a:off x="8327949" y="3204504"/>
            <a:ext cx="713741" cy="713740"/>
            <a:chOff x="0" y="0"/>
            <a:chExt cx="713739" cy="713739"/>
          </a:xfrm>
        </p:grpSpPr>
        <p:sp>
          <p:nvSpPr>
            <p:cNvPr id="292" name="Circle"/>
            <p:cNvSpPr/>
            <p:nvPr/>
          </p:nvSpPr>
          <p:spPr>
            <a:xfrm>
              <a:off x="0" y="0"/>
              <a:ext cx="713740" cy="713740"/>
            </a:xfrm>
            <a:prstGeom prst="ellipse">
              <a:avLst/>
            </a:prstGeom>
            <a:noFill/>
            <a:ln w="50800" cap="flat">
              <a:solidFill>
                <a:schemeClr val="accent1"/>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293" name="Circle"/>
            <p:cNvSpPr/>
            <p:nvPr/>
          </p:nvSpPr>
          <p:spPr>
            <a:xfrm>
              <a:off x="212272" y="228600"/>
              <a:ext cx="48689" cy="48689"/>
            </a:xfrm>
            <a:prstGeom prst="ellipse">
              <a:avLst/>
            </a:prstGeom>
            <a:noFill/>
            <a:ln w="50800" cap="flat">
              <a:solidFill>
                <a:schemeClr val="accent1"/>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294" name="Circle"/>
            <p:cNvSpPr/>
            <p:nvPr/>
          </p:nvSpPr>
          <p:spPr>
            <a:xfrm>
              <a:off x="457341" y="228600"/>
              <a:ext cx="48690" cy="48689"/>
            </a:xfrm>
            <a:prstGeom prst="ellipse">
              <a:avLst/>
            </a:prstGeom>
            <a:noFill/>
            <a:ln w="50800" cap="flat">
              <a:solidFill>
                <a:schemeClr val="accent1"/>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295" name="Line"/>
            <p:cNvSpPr/>
            <p:nvPr/>
          </p:nvSpPr>
          <p:spPr>
            <a:xfrm>
              <a:off x="200369" y="405338"/>
              <a:ext cx="312961" cy="160701"/>
            </a:xfrm>
            <a:custGeom>
              <a:avLst/>
              <a:gdLst/>
              <a:ahLst/>
              <a:cxnLst>
                <a:cxn ang="0">
                  <a:pos x="wd2" y="hd2"/>
                </a:cxn>
                <a:cxn ang="5400000">
                  <a:pos x="wd2" y="hd2"/>
                </a:cxn>
                <a:cxn ang="10800000">
                  <a:pos x="wd2" y="hd2"/>
                </a:cxn>
                <a:cxn ang="16200000">
                  <a:pos x="wd2" y="hd2"/>
                </a:cxn>
              </a:cxnLst>
              <a:rect l="0" t="0" r="r" b="b"/>
              <a:pathLst>
                <a:path w="21472" h="21353" fill="norm" stroke="1" extrusionOk="0">
                  <a:moveTo>
                    <a:pt x="0" y="1121"/>
                  </a:moveTo>
                  <a:cubicBezTo>
                    <a:pt x="121" y="12194"/>
                    <a:pt x="4728" y="21113"/>
                    <a:pt x="10445" y="21348"/>
                  </a:cubicBezTo>
                  <a:cubicBezTo>
                    <a:pt x="16587" y="21600"/>
                    <a:pt x="21600" y="11893"/>
                    <a:pt x="21470" y="0"/>
                  </a:cubicBezTo>
                </a:path>
              </a:pathLst>
            </a:custGeom>
            <a:noFill/>
            <a:ln w="50800" cap="flat">
              <a:solidFill>
                <a:schemeClr val="accent1"/>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grpSp>
      <p:grpSp>
        <p:nvGrpSpPr>
          <p:cNvPr id="301" name="Group"/>
          <p:cNvGrpSpPr/>
          <p:nvPr/>
        </p:nvGrpSpPr>
        <p:grpSpPr>
          <a:xfrm>
            <a:off x="18754807" y="3256979"/>
            <a:ext cx="713741" cy="713741"/>
            <a:chOff x="0" y="0"/>
            <a:chExt cx="713739" cy="713739"/>
          </a:xfrm>
        </p:grpSpPr>
        <p:sp>
          <p:nvSpPr>
            <p:cNvPr id="297" name="Circle"/>
            <p:cNvSpPr/>
            <p:nvPr/>
          </p:nvSpPr>
          <p:spPr>
            <a:xfrm>
              <a:off x="0" y="0"/>
              <a:ext cx="713740" cy="713740"/>
            </a:xfrm>
            <a:prstGeom prst="ellipse">
              <a:avLst/>
            </a:prstGeom>
            <a:noFill/>
            <a:ln w="50800" cap="flat">
              <a:solidFill>
                <a:schemeClr val="accent6">
                  <a:lumOff val="-9999"/>
                </a:schemeClr>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298" name="Circle"/>
            <p:cNvSpPr/>
            <p:nvPr/>
          </p:nvSpPr>
          <p:spPr>
            <a:xfrm>
              <a:off x="212272" y="228600"/>
              <a:ext cx="48689" cy="48689"/>
            </a:xfrm>
            <a:prstGeom prst="ellipse">
              <a:avLst/>
            </a:prstGeom>
            <a:noFill/>
            <a:ln w="50800" cap="flat">
              <a:solidFill>
                <a:schemeClr val="accent6">
                  <a:lumOff val="-9999"/>
                </a:schemeClr>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299" name="Circle"/>
            <p:cNvSpPr/>
            <p:nvPr/>
          </p:nvSpPr>
          <p:spPr>
            <a:xfrm>
              <a:off x="457341" y="228600"/>
              <a:ext cx="48690" cy="48689"/>
            </a:xfrm>
            <a:prstGeom prst="ellipse">
              <a:avLst/>
            </a:prstGeom>
            <a:noFill/>
            <a:ln w="50800" cap="flat">
              <a:solidFill>
                <a:schemeClr val="accent6">
                  <a:lumOff val="-9999"/>
                </a:schemeClr>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ctr">
              <a:noAutofit/>
            </a:bodyPr>
            <a:lstStyle/>
            <a:p>
              <a:pPr/>
            </a:p>
          </p:txBody>
        </p:sp>
        <p:sp>
          <p:nvSpPr>
            <p:cNvPr id="300" name="Line"/>
            <p:cNvSpPr/>
            <p:nvPr/>
          </p:nvSpPr>
          <p:spPr>
            <a:xfrm rot="10800000">
              <a:off x="200405" y="405374"/>
              <a:ext cx="312961" cy="160701"/>
            </a:xfrm>
            <a:custGeom>
              <a:avLst/>
              <a:gdLst/>
              <a:ahLst/>
              <a:cxnLst>
                <a:cxn ang="0">
                  <a:pos x="wd2" y="hd2"/>
                </a:cxn>
                <a:cxn ang="5400000">
                  <a:pos x="wd2" y="hd2"/>
                </a:cxn>
                <a:cxn ang="10800000">
                  <a:pos x="wd2" y="hd2"/>
                </a:cxn>
                <a:cxn ang="16200000">
                  <a:pos x="wd2" y="hd2"/>
                </a:cxn>
              </a:cxnLst>
              <a:rect l="0" t="0" r="r" b="b"/>
              <a:pathLst>
                <a:path w="21472" h="21353" fill="norm" stroke="1" extrusionOk="0">
                  <a:moveTo>
                    <a:pt x="0" y="1121"/>
                  </a:moveTo>
                  <a:cubicBezTo>
                    <a:pt x="121" y="12194"/>
                    <a:pt x="4728" y="21113"/>
                    <a:pt x="10445" y="21348"/>
                  </a:cubicBezTo>
                  <a:cubicBezTo>
                    <a:pt x="16587" y="21600"/>
                    <a:pt x="21600" y="11893"/>
                    <a:pt x="21470" y="0"/>
                  </a:cubicBezTo>
                </a:path>
              </a:pathLst>
            </a:custGeom>
            <a:noFill/>
            <a:ln w="50800" cap="flat">
              <a:solidFill>
                <a:schemeClr val="accent6">
                  <a:lumOff val="-9999"/>
                </a:schemeClr>
              </a:solidFill>
              <a:prstDash val="solid"/>
              <a:round/>
            </a:ln>
            <a:effectLst>
              <a:outerShdw sx="100000" sy="100000" kx="0" ky="0" algn="b" rotWithShape="0" blurRad="152400" dist="101600" dir="5400000">
                <a:srgbClr val="4E3B30">
                  <a:alpha val="60000"/>
                </a:srgbClr>
              </a:outerShdw>
            </a:effectLst>
          </p:spPr>
          <p:txBody>
            <a:bodyPr wrap="square" lIns="91439" tIns="91439" rIns="91439" bIns="91439"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8"/>
                                        </p:tgtEl>
                                        <p:attrNameLst>
                                          <p:attrName>style.visibility</p:attrName>
                                        </p:attrNameLst>
                                      </p:cBhvr>
                                      <p:to>
                                        <p:strVal val="visible"/>
                                      </p:to>
                                    </p:set>
                                    <p:animEffect filter="fade" transition="in">
                                      <p:cBhvr>
                                        <p:cTn id="7" dur="1000"/>
                                        <p:tgtEl>
                                          <p:spTgt spid="288"/>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01"/>
                                        </p:tgtEl>
                                        <p:attrNameLst>
                                          <p:attrName>style.visibility</p:attrName>
                                        </p:attrNameLst>
                                      </p:cBhvr>
                                      <p:to>
                                        <p:strVal val="visible"/>
                                      </p:to>
                                    </p:set>
                                    <p:animEffect filter="fade" transition="in">
                                      <p:cBhvr>
                                        <p:cTn id="11" dur="1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2"/>
      <p:bldP build="whole" bldLvl="1" animBg="1" rev="0" advAuto="0" spid="28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Training a data-driven sky model"/>
          <p:cNvSpPr txBox="1"/>
          <p:nvPr>
            <p:ph type="title"/>
          </p:nvPr>
        </p:nvSpPr>
        <p:spPr>
          <a:prstGeom prst="rect">
            <a:avLst/>
          </a:prstGeom>
        </p:spPr>
        <p:txBody>
          <a:bodyPr/>
          <a:lstStyle/>
          <a:p>
            <a:pPr/>
            <a:r>
              <a:t>Training a data-driven sky model</a:t>
            </a:r>
          </a:p>
        </p:txBody>
      </p:sp>
      <p:sp>
        <p:nvSpPr>
          <p:cNvPr id="306" name="Slide Number"/>
          <p:cNvSpPr txBox="1"/>
          <p:nvPr>
            <p:ph type="sldNum" sz="quarter" idx="2"/>
          </p:nvPr>
        </p:nvSpPr>
        <p:spPr>
          <a:xfrm>
            <a:off x="12029841" y="12892795"/>
            <a:ext cx="343368" cy="4589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14" name="Group"/>
          <p:cNvGrpSpPr/>
          <p:nvPr/>
        </p:nvGrpSpPr>
        <p:grpSpPr>
          <a:xfrm>
            <a:off x="12924276" y="2045150"/>
            <a:ext cx="9293240" cy="10726063"/>
            <a:chOff x="0" y="0"/>
            <a:chExt cx="9293239" cy="10726062"/>
          </a:xfrm>
        </p:grpSpPr>
        <p:grpSp>
          <p:nvGrpSpPr>
            <p:cNvPr id="312" name="Group"/>
            <p:cNvGrpSpPr/>
            <p:nvPr/>
          </p:nvGrpSpPr>
          <p:grpSpPr>
            <a:xfrm>
              <a:off x="0" y="802248"/>
              <a:ext cx="9293240" cy="9923815"/>
              <a:chOff x="0" y="0"/>
              <a:chExt cx="9293239" cy="9923813"/>
            </a:xfrm>
          </p:grpSpPr>
          <p:pic>
            <p:nvPicPr>
              <p:cNvPr id="307" name="Image" descr="Image"/>
              <p:cNvPicPr>
                <a:picLocks noChangeAspect="1"/>
              </p:cNvPicPr>
              <p:nvPr/>
            </p:nvPicPr>
            <p:blipFill>
              <a:blip r:embed="rId3">
                <a:extLst/>
              </a:blip>
              <a:srcRect l="0" t="0" r="0" b="57919"/>
              <a:stretch>
                <a:fillRect/>
              </a:stretch>
            </p:blipFill>
            <p:spPr>
              <a:xfrm>
                <a:off x="0" y="0"/>
                <a:ext cx="9293240" cy="1955302"/>
              </a:xfrm>
              <a:prstGeom prst="rect">
                <a:avLst/>
              </a:prstGeom>
              <a:ln w="12700" cap="flat">
                <a:noFill/>
                <a:miter lim="400000"/>
              </a:ln>
              <a:effectLst/>
            </p:spPr>
          </p:pic>
          <p:pic>
            <p:nvPicPr>
              <p:cNvPr id="308" name="Image" descr="Image"/>
              <p:cNvPicPr>
                <a:picLocks noChangeAspect="1"/>
              </p:cNvPicPr>
              <p:nvPr/>
            </p:nvPicPr>
            <p:blipFill>
              <a:blip r:embed="rId4">
                <a:extLst/>
              </a:blip>
              <a:srcRect l="0" t="0" r="0" b="57280"/>
              <a:stretch>
                <a:fillRect/>
              </a:stretch>
            </p:blipFill>
            <p:spPr>
              <a:xfrm>
                <a:off x="0" y="1953050"/>
                <a:ext cx="9293240" cy="1985014"/>
              </a:xfrm>
              <a:prstGeom prst="rect">
                <a:avLst/>
              </a:prstGeom>
              <a:ln w="12700" cap="flat">
                <a:noFill/>
                <a:miter lim="400000"/>
              </a:ln>
              <a:effectLst/>
            </p:spPr>
          </p:pic>
          <p:pic>
            <p:nvPicPr>
              <p:cNvPr id="309" name="Image" descr="Image"/>
              <p:cNvPicPr>
                <a:picLocks noChangeAspect="1"/>
              </p:cNvPicPr>
              <p:nvPr/>
            </p:nvPicPr>
            <p:blipFill>
              <a:blip r:embed="rId5">
                <a:extLst/>
              </a:blip>
              <a:srcRect l="0" t="0" r="0" b="56819"/>
              <a:stretch>
                <a:fillRect/>
              </a:stretch>
            </p:blipFill>
            <p:spPr>
              <a:xfrm>
                <a:off x="0" y="5890113"/>
                <a:ext cx="9293240" cy="2006436"/>
              </a:xfrm>
              <a:prstGeom prst="rect">
                <a:avLst/>
              </a:prstGeom>
              <a:ln w="12700" cap="flat">
                <a:noFill/>
                <a:miter lim="400000"/>
              </a:ln>
              <a:effectLst/>
            </p:spPr>
          </p:pic>
          <p:pic>
            <p:nvPicPr>
              <p:cNvPr id="310" name="Image" descr="Image"/>
              <p:cNvPicPr>
                <a:picLocks noChangeAspect="1"/>
              </p:cNvPicPr>
              <p:nvPr/>
            </p:nvPicPr>
            <p:blipFill>
              <a:blip r:embed="rId6">
                <a:extLst/>
              </a:blip>
              <a:srcRect l="0" t="0" r="0" b="56960"/>
              <a:stretch>
                <a:fillRect/>
              </a:stretch>
            </p:blipFill>
            <p:spPr>
              <a:xfrm>
                <a:off x="0" y="3943509"/>
                <a:ext cx="9293240" cy="1999870"/>
              </a:xfrm>
              <a:prstGeom prst="rect">
                <a:avLst/>
              </a:prstGeom>
              <a:ln w="12700" cap="flat">
                <a:noFill/>
                <a:miter lim="400000"/>
              </a:ln>
              <a:effectLst/>
            </p:spPr>
          </p:pic>
          <p:pic>
            <p:nvPicPr>
              <p:cNvPr id="311" name="Image" descr="Image"/>
              <p:cNvPicPr>
                <a:picLocks noChangeAspect="1"/>
              </p:cNvPicPr>
              <p:nvPr/>
            </p:nvPicPr>
            <p:blipFill>
              <a:blip r:embed="rId7">
                <a:extLst/>
              </a:blip>
              <a:srcRect l="0" t="0" r="0" b="56302"/>
              <a:stretch>
                <a:fillRect/>
              </a:stretch>
            </p:blipFill>
            <p:spPr>
              <a:xfrm>
                <a:off x="0" y="7893370"/>
                <a:ext cx="9293240" cy="2030444"/>
              </a:xfrm>
              <a:prstGeom prst="rect">
                <a:avLst/>
              </a:prstGeom>
              <a:ln w="12700" cap="flat">
                <a:noFill/>
                <a:miter lim="400000"/>
              </a:ln>
              <a:effectLst/>
            </p:spPr>
          </p:pic>
        </p:grpSp>
        <p:sp>
          <p:nvSpPr>
            <p:cNvPr id="313" name="TextBox 10"/>
            <p:cNvSpPr txBox="1"/>
            <p:nvPr/>
          </p:nvSpPr>
          <p:spPr>
            <a:xfrm>
              <a:off x="1936864" y="0"/>
              <a:ext cx="5419512" cy="57404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4400">
                <a:defRPr sz="3200">
                  <a:solidFill>
                    <a:srgbClr val="FFFFFF"/>
                  </a:solidFill>
                </a:defRPr>
              </a:lvl1pPr>
            </a:lstStyle>
            <a:p>
              <a:pPr/>
              <a:r>
                <a:t>Learn from Real Life</a:t>
              </a:r>
            </a:p>
          </p:txBody>
        </p:sp>
      </p:grpSp>
      <p:grpSp>
        <p:nvGrpSpPr>
          <p:cNvPr id="322" name="Group"/>
          <p:cNvGrpSpPr/>
          <p:nvPr/>
        </p:nvGrpSpPr>
        <p:grpSpPr>
          <a:xfrm>
            <a:off x="2652848" y="2045150"/>
            <a:ext cx="7875936" cy="10676781"/>
            <a:chOff x="0" y="0"/>
            <a:chExt cx="7875934" cy="10676779"/>
          </a:xfrm>
        </p:grpSpPr>
        <p:grpSp>
          <p:nvGrpSpPr>
            <p:cNvPr id="320" name="Group"/>
            <p:cNvGrpSpPr/>
            <p:nvPr/>
          </p:nvGrpSpPr>
          <p:grpSpPr>
            <a:xfrm>
              <a:off x="0" y="851531"/>
              <a:ext cx="7875935" cy="9825249"/>
              <a:chOff x="0" y="0"/>
              <a:chExt cx="7875934" cy="9825248"/>
            </a:xfrm>
          </p:grpSpPr>
          <p:pic>
            <p:nvPicPr>
              <p:cNvPr id="315" name="Image" descr="Image"/>
              <p:cNvPicPr>
                <a:picLocks noChangeAspect="1"/>
              </p:cNvPicPr>
              <p:nvPr/>
            </p:nvPicPr>
            <p:blipFill>
              <a:blip r:embed="rId8">
                <a:extLst/>
              </a:blip>
              <a:stretch>
                <a:fillRect/>
              </a:stretch>
            </p:blipFill>
            <p:spPr>
              <a:xfrm>
                <a:off x="0" y="0"/>
                <a:ext cx="7875935" cy="1968979"/>
              </a:xfrm>
              <a:prstGeom prst="rect">
                <a:avLst/>
              </a:prstGeom>
              <a:ln w="12700" cap="flat">
                <a:noFill/>
                <a:miter lim="400000"/>
              </a:ln>
              <a:effectLst/>
            </p:spPr>
          </p:pic>
          <p:pic>
            <p:nvPicPr>
              <p:cNvPr id="316" name="Image" descr="Image"/>
              <p:cNvPicPr>
                <a:picLocks noChangeAspect="1"/>
              </p:cNvPicPr>
              <p:nvPr/>
            </p:nvPicPr>
            <p:blipFill>
              <a:blip r:embed="rId9">
                <a:extLst/>
              </a:blip>
              <a:stretch>
                <a:fillRect/>
              </a:stretch>
            </p:blipFill>
            <p:spPr>
              <a:xfrm>
                <a:off x="0" y="1981536"/>
                <a:ext cx="7875935" cy="1968980"/>
              </a:xfrm>
              <a:prstGeom prst="rect">
                <a:avLst/>
              </a:prstGeom>
              <a:ln w="12700" cap="flat">
                <a:noFill/>
                <a:miter lim="400000"/>
              </a:ln>
              <a:effectLst/>
            </p:spPr>
          </p:pic>
          <p:pic>
            <p:nvPicPr>
              <p:cNvPr id="317" name="Image" descr="Image"/>
              <p:cNvPicPr>
                <a:picLocks noChangeAspect="1"/>
              </p:cNvPicPr>
              <p:nvPr/>
            </p:nvPicPr>
            <p:blipFill>
              <a:blip r:embed="rId10">
                <a:extLst/>
              </a:blip>
              <a:stretch>
                <a:fillRect/>
              </a:stretch>
            </p:blipFill>
            <p:spPr>
              <a:xfrm>
                <a:off x="1071" y="3947657"/>
                <a:ext cx="7873793" cy="1968446"/>
              </a:xfrm>
              <a:prstGeom prst="rect">
                <a:avLst/>
              </a:prstGeom>
              <a:ln w="12700" cap="flat">
                <a:noFill/>
                <a:miter lim="400000"/>
              </a:ln>
              <a:effectLst/>
            </p:spPr>
          </p:pic>
          <p:pic>
            <p:nvPicPr>
              <p:cNvPr id="318" name="Image" descr="Image"/>
              <p:cNvPicPr>
                <a:picLocks noChangeAspect="1"/>
              </p:cNvPicPr>
              <p:nvPr/>
            </p:nvPicPr>
            <p:blipFill>
              <a:blip r:embed="rId11">
                <a:extLst/>
              </a:blip>
              <a:stretch>
                <a:fillRect/>
              </a:stretch>
            </p:blipFill>
            <p:spPr>
              <a:xfrm>
                <a:off x="1071" y="5893551"/>
                <a:ext cx="7873793" cy="1968446"/>
              </a:xfrm>
              <a:prstGeom prst="rect">
                <a:avLst/>
              </a:prstGeom>
              <a:ln w="12700" cap="flat">
                <a:noFill/>
                <a:miter lim="400000"/>
              </a:ln>
              <a:effectLst/>
            </p:spPr>
          </p:pic>
          <p:pic>
            <p:nvPicPr>
              <p:cNvPr id="319" name="Image" descr="Image"/>
              <p:cNvPicPr>
                <a:picLocks noChangeAspect="1"/>
              </p:cNvPicPr>
              <p:nvPr/>
            </p:nvPicPr>
            <p:blipFill>
              <a:blip r:embed="rId12">
                <a:extLst/>
              </a:blip>
              <a:stretch>
                <a:fillRect/>
              </a:stretch>
            </p:blipFill>
            <p:spPr>
              <a:xfrm>
                <a:off x="824" y="7856682"/>
                <a:ext cx="7874287" cy="1968567"/>
              </a:xfrm>
              <a:prstGeom prst="rect">
                <a:avLst/>
              </a:prstGeom>
              <a:ln w="12700" cap="flat">
                <a:noFill/>
                <a:miter lim="400000"/>
              </a:ln>
              <a:effectLst/>
            </p:spPr>
          </p:pic>
        </p:grpSp>
        <p:sp>
          <p:nvSpPr>
            <p:cNvPr id="321" name="TextBox 10"/>
            <p:cNvSpPr txBox="1"/>
            <p:nvPr/>
          </p:nvSpPr>
          <p:spPr>
            <a:xfrm>
              <a:off x="1228211" y="0"/>
              <a:ext cx="5419512" cy="57404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914400">
                <a:defRPr sz="3200">
                  <a:solidFill>
                    <a:srgbClr val="FFFFFF"/>
                  </a:solidFill>
                </a:defRPr>
              </a:lvl1pPr>
            </a:lstStyle>
            <a:p>
              <a:pPr/>
              <a:r>
                <a:t>Hošek-Wilkie Sky Model</a:t>
              </a:r>
            </a:p>
          </p:txBody>
        </p:sp>
      </p:grpSp>
      <p:sp>
        <p:nvSpPr>
          <p:cNvPr id="323" name="Rectangle"/>
          <p:cNvSpPr/>
          <p:nvPr/>
        </p:nvSpPr>
        <p:spPr>
          <a:xfrm>
            <a:off x="2455536" y="2072698"/>
            <a:ext cx="8640695" cy="10781413"/>
          </a:xfrm>
          <a:prstGeom prst="rect">
            <a:avLst/>
          </a:prstGeom>
          <a:solidFill>
            <a:srgbClr val="000000">
              <a:alpha val="75000"/>
            </a:srgbClr>
          </a:solidFill>
          <a:ln w="12700">
            <a:miter lim="400000"/>
          </a:ln>
        </p:spPr>
        <p:txBody>
          <a:bodyPr tIns="91439" bIns="9143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3"/>
                                        </p:tgtEl>
                                        <p:attrNameLst>
                                          <p:attrName>style.visibility</p:attrName>
                                        </p:attrNameLst>
                                      </p:cBhvr>
                                      <p:to>
                                        <p:strVal val="visible"/>
                                      </p:to>
                                    </p:set>
                                    <p:animEffect filter="fade" transition="in">
                                      <p:cBhvr>
                                        <p:cTn id="7"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 grpId="1"/>
    </p:bldLst>
  </p:timing>
</p:sld>
</file>

<file path=ppt/theme/theme1.xml><?xml version="1.0" encoding="utf-8"?>
<a:theme xmlns:a="http://schemas.openxmlformats.org/drawingml/2006/main" xmlns:r="http://schemas.openxmlformats.org/officeDocument/2006/relationships" name="Adobe Master - Amador - 2018">
  <a:themeElements>
    <a:clrScheme name="Adobe Master - Amador - 2018">
      <a:dk1>
        <a:srgbClr val="000000"/>
      </a:dk1>
      <a:lt1>
        <a:srgbClr val="FFFFFF"/>
      </a:lt1>
      <a:dk2>
        <a:srgbClr val="A7A7A7"/>
      </a:dk2>
      <a:lt2>
        <a:srgbClr val="535353"/>
      </a:lt2>
      <a:accent1>
        <a:srgbClr val="C1D82F"/>
      </a:accent1>
      <a:accent2>
        <a:srgbClr val="00A4E4"/>
      </a:accent2>
      <a:accent3>
        <a:srgbClr val="8348B5"/>
      </a:accent3>
      <a:accent4>
        <a:srgbClr val="FBB034"/>
      </a:accent4>
      <a:accent5>
        <a:srgbClr val="FFDD00"/>
      </a:accent5>
      <a:accent6>
        <a:srgbClr val="FF0000"/>
      </a:accent6>
      <a:hlink>
        <a:srgbClr val="0000FF"/>
      </a:hlink>
      <a:folHlink>
        <a:srgbClr val="FF00FF"/>
      </a:folHlink>
    </a:clrScheme>
    <a:fontScheme name="Adobe Master - Amador - 2018">
      <a:majorFont>
        <a:latin typeface="Calibri"/>
        <a:ea typeface="Calibri"/>
        <a:cs typeface="Calibri"/>
      </a:majorFont>
      <a:minorFont>
        <a:latin typeface="Helvetica"/>
        <a:ea typeface="Helvetica"/>
        <a:cs typeface="Helvetica"/>
      </a:minorFont>
    </a:fontScheme>
    <a:fmtScheme name="Adobe Master - Amador - 20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52400" dist="101600" dir="5400000">
              <a:srgbClr val="4E3B30">
                <a:alpha val="60000"/>
              </a:srgbClr>
            </a:outerShdw>
          </a:effectLst>
        </a:effectStyle>
        <a:effectStyle>
          <a:effectLst>
            <a:outerShdw sx="100000" sy="100000" kx="0" ky="0" algn="b" rotWithShape="0" blurRad="152400" dist="101600" dir="5400000">
              <a:srgbClr val="4E3B30">
                <a:alpha val="60000"/>
              </a:srgbClr>
            </a:outerShdw>
          </a:effectLst>
        </a:effectStyle>
        <a:effectStyle>
          <a:effectLst>
            <a:outerShdw sx="100000" sy="100000" kx="0" ky="0" algn="b" rotWithShape="0" blurRad="152400" dist="1016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sx="100000" sy="100000" kx="0" ky="0" algn="b" rotWithShape="0" blurRad="152400" dist="101600" dir="5400000">
            <a:srgbClr val="4E3B30">
              <a:alpha val="60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152400" dist="1016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dobe Master - Amador - 2018">
  <a:themeElements>
    <a:clrScheme name="Adobe Master - Amador - 2018">
      <a:dk1>
        <a:srgbClr val="000000"/>
      </a:dk1>
      <a:lt1>
        <a:srgbClr val="FFFFFF"/>
      </a:lt1>
      <a:dk2>
        <a:srgbClr val="A7A7A7"/>
      </a:dk2>
      <a:lt2>
        <a:srgbClr val="535353"/>
      </a:lt2>
      <a:accent1>
        <a:srgbClr val="C1D82F"/>
      </a:accent1>
      <a:accent2>
        <a:srgbClr val="00A4E4"/>
      </a:accent2>
      <a:accent3>
        <a:srgbClr val="8348B5"/>
      </a:accent3>
      <a:accent4>
        <a:srgbClr val="FBB034"/>
      </a:accent4>
      <a:accent5>
        <a:srgbClr val="FFDD00"/>
      </a:accent5>
      <a:accent6>
        <a:srgbClr val="FF0000"/>
      </a:accent6>
      <a:hlink>
        <a:srgbClr val="0000FF"/>
      </a:hlink>
      <a:folHlink>
        <a:srgbClr val="FF00FF"/>
      </a:folHlink>
    </a:clrScheme>
    <a:fontScheme name="Adobe Master - Amador - 2018">
      <a:majorFont>
        <a:latin typeface="Calibri"/>
        <a:ea typeface="Calibri"/>
        <a:cs typeface="Calibri"/>
      </a:majorFont>
      <a:minorFont>
        <a:latin typeface="Helvetica"/>
        <a:ea typeface="Helvetica"/>
        <a:cs typeface="Helvetica"/>
      </a:minorFont>
    </a:fontScheme>
    <a:fmtScheme name="Adobe Master - Amador - 20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52400" dist="101600" dir="5400000">
              <a:srgbClr val="4E3B30">
                <a:alpha val="60000"/>
              </a:srgbClr>
            </a:outerShdw>
          </a:effectLst>
        </a:effectStyle>
        <a:effectStyle>
          <a:effectLst>
            <a:outerShdw sx="100000" sy="100000" kx="0" ky="0" algn="b" rotWithShape="0" blurRad="152400" dist="101600" dir="5400000">
              <a:srgbClr val="4E3B30">
                <a:alpha val="60000"/>
              </a:srgbClr>
            </a:outerShdw>
          </a:effectLst>
        </a:effectStyle>
        <a:effectStyle>
          <a:effectLst>
            <a:outerShdw sx="100000" sy="100000" kx="0" ky="0" algn="b" rotWithShape="0" blurRad="152400" dist="1016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sx="100000" sy="100000" kx="0" ky="0" algn="b" rotWithShape="0" blurRad="152400" dist="101600" dir="5400000">
            <a:srgbClr val="4E3B30">
              <a:alpha val="60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152400" dist="1016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